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308" r:id="rId6"/>
    <p:sldId id="279" r:id="rId7"/>
    <p:sldId id="283" r:id="rId8"/>
    <p:sldId id="284" r:id="rId9"/>
    <p:sldId id="285" r:id="rId10"/>
    <p:sldId id="300" r:id="rId11"/>
    <p:sldId id="299" r:id="rId12"/>
    <p:sldId id="257" r:id="rId13"/>
    <p:sldId id="258" r:id="rId14"/>
    <p:sldId id="298" r:id="rId15"/>
    <p:sldId id="259" r:id="rId16"/>
    <p:sldId id="260" r:id="rId17"/>
    <p:sldId id="261" r:id="rId18"/>
    <p:sldId id="262" r:id="rId19"/>
    <p:sldId id="303" r:id="rId20"/>
    <p:sldId id="263" r:id="rId21"/>
    <p:sldId id="301" r:id="rId22"/>
    <p:sldId id="265" r:id="rId23"/>
    <p:sldId id="307" r:id="rId24"/>
    <p:sldId id="304" r:id="rId25"/>
    <p:sldId id="305" r:id="rId26"/>
    <p:sldId id="266" r:id="rId27"/>
    <p:sldId id="267" r:id="rId28"/>
    <p:sldId id="288" r:id="rId29"/>
    <p:sldId id="289" r:id="rId30"/>
    <p:sldId id="297" r:id="rId31"/>
    <p:sldId id="290" r:id="rId32"/>
    <p:sldId id="291" r:id="rId33"/>
    <p:sldId id="274" r:id="rId34"/>
    <p:sldId id="27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9.wav"/><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0.wav"/></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1.wav"/></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2.wav"/></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3.wav"/></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6.wav"/></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7.wav"/></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8.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30.xml.rels><?xml version="1.0" encoding="UTF-8" standalone="yes"?>
<Relationships xmlns="http://schemas.openxmlformats.org/package/2006/relationships"><Relationship Id="rId3" Type="http://schemas.openxmlformats.org/officeDocument/2006/relationships/hyperlink" Target="mailto:T.sodagar91@gmail" TargetMode="External"/><Relationship Id="rId2" Type="http://schemas.openxmlformats.org/officeDocument/2006/relationships/slideLayout" Target="../slideLayouts/slideLayout2.xml"/><Relationship Id="rId1" Type="http://schemas.openxmlformats.org/officeDocument/2006/relationships/audio" Target="../media/audio29.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219200"/>
            <a:ext cx="4419600" cy="4906963"/>
          </a:xfrm>
        </p:spPr>
        <p:txBody>
          <a:bodyPr>
            <a:normAutofit/>
          </a:bodyPr>
          <a:lstStyle/>
          <a:p>
            <a:pPr algn="r">
              <a:buNone/>
            </a:pPr>
            <a:r>
              <a:rPr lang="fa-IR" sz="4000" dirty="0" smtClean="0">
                <a:cs typeface="B Yagut" pitchFamily="2" charset="-78"/>
              </a:rPr>
              <a:t>موضوع درس</a:t>
            </a:r>
          </a:p>
          <a:p>
            <a:pPr algn="r"/>
            <a:endParaRPr lang="fa-IR" sz="4000" dirty="0" smtClean="0">
              <a:cs typeface="B Yagut" pitchFamily="2" charset="-78"/>
            </a:endParaRPr>
          </a:p>
          <a:p>
            <a:pPr algn="r">
              <a:buNone/>
            </a:pPr>
            <a:endParaRPr lang="fa-IR" sz="4000" dirty="0" smtClean="0">
              <a:cs typeface="B Yagut" pitchFamily="2" charset="-78"/>
            </a:endParaRPr>
          </a:p>
          <a:p>
            <a:pPr algn="r">
              <a:buNone/>
            </a:pPr>
            <a:r>
              <a:rPr lang="fa-IR" sz="4000" dirty="0" smtClean="0">
                <a:cs typeface="B Yagut" pitchFamily="2" charset="-78"/>
              </a:rPr>
              <a:t>آشنایی با ژیاردیازیس</a:t>
            </a:r>
          </a:p>
        </p:txBody>
      </p:sp>
      <p:pic>
        <p:nvPicPr>
          <p:cNvPr id="14338" name="Picture 2" descr="C:\Users\behvarzi\Desktop\images.jpg"/>
          <p:cNvPicPr>
            <a:picLocks noChangeAspect="1" noChangeArrowheads="1"/>
          </p:cNvPicPr>
          <p:nvPr/>
        </p:nvPicPr>
        <p:blipFill>
          <a:blip r:embed="rId3" cstate="print"/>
          <a:srcRect/>
          <a:stretch>
            <a:fillRect/>
          </a:stretch>
        </p:blipFill>
        <p:spPr bwMode="auto">
          <a:xfrm>
            <a:off x="304800" y="1219200"/>
            <a:ext cx="3733800" cy="4676775"/>
          </a:xfrm>
          <a:prstGeom prst="rect">
            <a:avLst/>
          </a:prstGeom>
          <a:noFill/>
        </p:spPr>
      </p:pic>
      <p:pic>
        <p:nvPicPr>
          <p:cNvPr id="5" name="~PP3575.WAV">
            <a:hlinkClick r:id="" action="ppaction://media"/>
          </p:cNvPr>
          <p:cNvPicPr>
            <a:picLocks noRot="1" noChangeAspect="1"/>
          </p:cNvPicPr>
          <p:nvPr>
            <a:wavAudioFile r:embed="rId1" name="~PP3575.WAV"/>
          </p:nvPr>
        </p:nvPicPr>
        <p:blipFill>
          <a:blip r:embed="rId4" cstate="print"/>
          <a:stretch>
            <a:fillRect/>
          </a:stretch>
        </p:blipFill>
        <p:spPr>
          <a:xfrm>
            <a:off x="8696325" y="6410325"/>
            <a:ext cx="304800" cy="304800"/>
          </a:xfrm>
          <a:prstGeom prst="rect">
            <a:avLst/>
          </a:prstGeom>
        </p:spPr>
      </p:pic>
    </p:spTree>
  </p:cSld>
  <p:clrMapOvr>
    <a:masterClrMapping/>
  </p:clrMapOvr>
  <p:transition advTm="50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شیوع</a:t>
            </a:r>
            <a:endParaRPr lang="fa-IR" sz="4000"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dirty="0" smtClean="0">
                <a:cs typeface="B Yagut" pitchFamily="2" charset="-78"/>
              </a:rPr>
              <a:t>در بین کودکان 4 تا 11 سال شایع‌تر بوده و با توجه به مطالعات مختلف میانگین درصد آلودگی این تک‌یاخته در ایران حدود 16% می باشد.</a:t>
            </a:r>
            <a:endParaRPr lang="fa-IR" dirty="0"/>
          </a:p>
        </p:txBody>
      </p:sp>
      <p:pic>
        <p:nvPicPr>
          <p:cNvPr id="4" name="~PP2129.WAV">
            <a:hlinkClick r:id="" action="ppaction://media"/>
          </p:cNvPr>
          <p:cNvPicPr>
            <a:picLocks noRot="1" noChangeAspect="1"/>
          </p:cNvPicPr>
          <p:nvPr>
            <a:wavAudioFile r:embed="rId1" name="~PP2129.WAV"/>
          </p:nvPr>
        </p:nvPicPr>
        <p:blipFill>
          <a:blip r:embed="rId3" cstate="print"/>
          <a:stretch>
            <a:fillRect/>
          </a:stretch>
        </p:blipFill>
        <p:spPr>
          <a:xfrm>
            <a:off x="8696325" y="6410325"/>
            <a:ext cx="304800" cy="304800"/>
          </a:xfrm>
          <a:prstGeom prst="rect">
            <a:avLst/>
          </a:prstGeom>
        </p:spPr>
      </p:pic>
    </p:spTree>
  </p:cSld>
  <p:clrMapOvr>
    <a:masterClrMapping/>
  </p:clrMapOvr>
  <p:transition advTm="143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itle 1"/>
          <p:cNvSpPr>
            <a:spLocks noGrp="1"/>
          </p:cNvSpPr>
          <p:nvPr>
            <p:ph type="title"/>
          </p:nvPr>
        </p:nvSpPr>
        <p:spPr/>
        <p:txBody>
          <a:bodyPr>
            <a:normAutofit/>
          </a:bodyPr>
          <a:lstStyle/>
          <a:p>
            <a:pPr eaLnBrk="1" hangingPunct="1"/>
            <a:r>
              <a:rPr lang="fa-IR" sz="4000" dirty="0" smtClean="0">
                <a:cs typeface="B Yagut" pitchFamily="2" charset="-78"/>
              </a:rPr>
              <a:t>تشخیص</a:t>
            </a:r>
            <a:endParaRPr lang="en-US" sz="4000" dirty="0" smtClean="0">
              <a:cs typeface="B Yagut" pitchFamily="2" charset="-78"/>
            </a:endParaRPr>
          </a:p>
        </p:txBody>
      </p:sp>
      <p:sp>
        <p:nvSpPr>
          <p:cNvPr id="412675" name="Content Placeholder 2"/>
          <p:cNvSpPr>
            <a:spLocks noGrp="1"/>
          </p:cNvSpPr>
          <p:nvPr>
            <p:ph idx="1"/>
          </p:nvPr>
        </p:nvSpPr>
        <p:spPr>
          <a:xfrm>
            <a:off x="3962400" y="1219200"/>
            <a:ext cx="4724400" cy="5257800"/>
          </a:xfrm>
        </p:spPr>
        <p:txBody>
          <a:bodyPr>
            <a:noAutofit/>
          </a:bodyPr>
          <a:lstStyle/>
          <a:p>
            <a:pPr algn="r" eaLnBrk="1" hangingPunct="1">
              <a:lnSpc>
                <a:spcPct val="150000"/>
              </a:lnSpc>
              <a:buNone/>
            </a:pPr>
            <a:r>
              <a:rPr lang="fa-IR" dirty="0" smtClean="0">
                <a:cs typeface="B Yagut" pitchFamily="2" charset="-78"/>
              </a:rPr>
              <a:t>تشخیص ژیاردیازیس وشکل سنتی با دیدن کیست ویا تروفوزوئیت و انگل در ازمایش میکروسکپی مدفوع (سه نوبت ازمایش متوالی منفی دلیل وجود عدم بیماری است)صورت می گیرد.</a:t>
            </a:r>
            <a:endParaRPr lang="en-US" dirty="0" smtClean="0">
              <a:cs typeface="B Yagut" pitchFamily="2" charset="-78"/>
            </a:endParaRPr>
          </a:p>
        </p:txBody>
      </p:sp>
      <p:pic>
        <p:nvPicPr>
          <p:cNvPr id="4" name="~PP1417.WAV">
            <a:hlinkClick r:id="" action="ppaction://media"/>
          </p:cNvPr>
          <p:cNvPicPr>
            <a:picLocks noRot="1" noChangeAspect="1"/>
          </p:cNvPicPr>
          <p:nvPr>
            <a:wavAudioFile r:embed="rId1" name="~PP1417.WAV"/>
          </p:nvPr>
        </p:nvPicPr>
        <p:blipFill>
          <a:blip r:embed="rId3" cstate="print"/>
          <a:stretch>
            <a:fillRect/>
          </a:stretch>
        </p:blipFill>
        <p:spPr>
          <a:xfrm>
            <a:off x="8696325" y="6410325"/>
            <a:ext cx="304800" cy="304800"/>
          </a:xfrm>
          <a:prstGeom prst="rect">
            <a:avLst/>
          </a:prstGeom>
        </p:spPr>
      </p:pic>
      <p:pic>
        <p:nvPicPr>
          <p:cNvPr id="17410" name="Picture 2" descr="C:\Users\behvarzi\Desktop\images.jpg"/>
          <p:cNvPicPr>
            <a:picLocks noChangeAspect="1" noChangeArrowheads="1"/>
          </p:cNvPicPr>
          <p:nvPr/>
        </p:nvPicPr>
        <p:blipFill>
          <a:blip r:embed="rId4" cstate="print"/>
          <a:srcRect/>
          <a:stretch>
            <a:fillRect/>
          </a:stretch>
        </p:blipFill>
        <p:spPr bwMode="auto">
          <a:xfrm>
            <a:off x="304800" y="1295400"/>
            <a:ext cx="3352800" cy="4724399"/>
          </a:xfrm>
          <a:prstGeom prst="rect">
            <a:avLst/>
          </a:prstGeom>
          <a:noFill/>
        </p:spPr>
      </p:pic>
    </p:spTree>
  </p:cSld>
  <p:clrMapOvr>
    <a:masterClrMapping/>
  </p:clrMapOvr>
  <p:transition advTm="155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Content Placeholder 2"/>
          <p:cNvSpPr>
            <a:spLocks noGrp="1"/>
          </p:cNvSpPr>
          <p:nvPr>
            <p:ph idx="1"/>
          </p:nvPr>
        </p:nvSpPr>
        <p:spPr>
          <a:xfrm>
            <a:off x="457200" y="457200"/>
            <a:ext cx="8229600" cy="5668963"/>
          </a:xfrm>
        </p:spPr>
        <p:txBody>
          <a:bodyPr>
            <a:noAutofit/>
          </a:bodyPr>
          <a:lstStyle/>
          <a:p>
            <a:pPr algn="r">
              <a:buNone/>
            </a:pPr>
            <a:endParaRPr lang="fa-IR" sz="3600" dirty="0" smtClean="0">
              <a:cs typeface="B Yagut" pitchFamily="2" charset="-78"/>
            </a:endParaRPr>
          </a:p>
          <a:p>
            <a:pPr algn="r">
              <a:buNone/>
            </a:pPr>
            <a:r>
              <a:rPr lang="fa-IR" sz="3600" dirty="0" smtClean="0">
                <a:cs typeface="B Yagut" pitchFamily="2" charset="-78"/>
              </a:rPr>
              <a:t>عامل عفونت</a:t>
            </a:r>
          </a:p>
          <a:p>
            <a:pPr algn="r" eaLnBrk="1" hangingPunct="1">
              <a:lnSpc>
                <a:spcPct val="150000"/>
              </a:lnSpc>
              <a:buFontTx/>
              <a:buNone/>
            </a:pPr>
            <a:r>
              <a:rPr lang="fa-IR" dirty="0" smtClean="0">
                <a:cs typeface="B Yagut" pitchFamily="2" charset="-78"/>
              </a:rPr>
              <a:t>ژیاردیا لامبلیا که از طریق مستقیم و غیر مستقیم انتفال پیدا می کند</a:t>
            </a:r>
            <a:r>
              <a:rPr lang="fa-IR" sz="3600" dirty="0" smtClean="0">
                <a:cs typeface="B Yagut" pitchFamily="2" charset="-78"/>
              </a:rPr>
              <a:t>.</a:t>
            </a:r>
            <a:endParaRPr lang="en-US" sz="3600" dirty="0" smtClean="0">
              <a:cs typeface="B Yagut" pitchFamily="2" charset="-78"/>
            </a:endParaRPr>
          </a:p>
          <a:p>
            <a:pPr algn="r" eaLnBrk="1" hangingPunct="1">
              <a:buFontTx/>
              <a:buNone/>
            </a:pPr>
            <a:r>
              <a:rPr lang="fa-IR" sz="3600" dirty="0" smtClean="0">
                <a:cs typeface="B Yagut" pitchFamily="2" charset="-78"/>
              </a:rPr>
              <a:t>وقوع</a:t>
            </a:r>
            <a:r>
              <a:rPr lang="en-US" sz="3600" dirty="0" smtClean="0">
                <a:cs typeface="B Yagut" pitchFamily="2" charset="-78"/>
              </a:rPr>
              <a:t>            </a:t>
            </a:r>
            <a:endParaRPr lang="fa-IR" sz="3600" dirty="0" smtClean="0">
              <a:cs typeface="B Yagut" pitchFamily="2" charset="-78"/>
            </a:endParaRPr>
          </a:p>
          <a:p>
            <a:pPr algn="r">
              <a:lnSpc>
                <a:spcPct val="150000"/>
              </a:lnSpc>
              <a:buNone/>
            </a:pPr>
            <a:r>
              <a:rPr lang="fa-IR" dirty="0" smtClean="0">
                <a:cs typeface="B Yagut" pitchFamily="2" charset="-78"/>
              </a:rPr>
              <a:t>این بیماری الودگی جهانی دارد و شیوع آن در شرایط نامساعد بهداشتی و در مهد کودک ها بیشتر است</a:t>
            </a:r>
            <a:r>
              <a:rPr lang="fa-IR" sz="3600" dirty="0" smtClean="0">
                <a:cs typeface="B Yagut" pitchFamily="2" charset="-78"/>
              </a:rPr>
              <a:t>.</a:t>
            </a:r>
          </a:p>
          <a:p>
            <a:pPr algn="r" eaLnBrk="1" hangingPunct="1">
              <a:buFontTx/>
              <a:buNone/>
            </a:pPr>
            <a:r>
              <a:rPr lang="fa-IR" sz="3600" dirty="0" smtClean="0">
                <a:cs typeface="B Yagut" pitchFamily="2" charset="-78"/>
              </a:rPr>
              <a:t> </a:t>
            </a:r>
          </a:p>
          <a:p>
            <a:pPr algn="r" eaLnBrk="1" hangingPunct="1">
              <a:buFontTx/>
              <a:buNone/>
            </a:pPr>
            <a:endParaRPr lang="fa-IR" sz="3600" dirty="0" smtClean="0">
              <a:cs typeface="B Yagut" pitchFamily="2" charset="-78"/>
            </a:endParaRPr>
          </a:p>
          <a:p>
            <a:pPr algn="r" eaLnBrk="1" hangingPunct="1">
              <a:buFontTx/>
              <a:buNone/>
            </a:pPr>
            <a:r>
              <a:rPr lang="fa-IR" sz="3600" dirty="0" smtClean="0">
                <a:cs typeface="B Yagut" pitchFamily="2" charset="-78"/>
              </a:rPr>
              <a:t>  </a:t>
            </a:r>
            <a:endParaRPr lang="en-US" sz="3600" dirty="0" smtClean="0">
              <a:cs typeface="B Yagut" pitchFamily="2" charset="-78"/>
            </a:endParaRPr>
          </a:p>
        </p:txBody>
      </p:sp>
      <p:pic>
        <p:nvPicPr>
          <p:cNvPr id="3" name="~PP517.WAV">
            <a:hlinkClick r:id="" action="ppaction://media"/>
          </p:cNvPr>
          <p:cNvPicPr>
            <a:picLocks noRot="1" noChangeAspect="1"/>
          </p:cNvPicPr>
          <p:nvPr>
            <a:wavAudioFile r:embed="rId1" name="~PP517.WAV"/>
          </p:nvPr>
        </p:nvPicPr>
        <p:blipFill>
          <a:blip r:embed="rId3" cstate="print"/>
          <a:stretch>
            <a:fillRect/>
          </a:stretch>
        </p:blipFill>
        <p:spPr>
          <a:xfrm>
            <a:off x="8696325" y="6410325"/>
            <a:ext cx="304800" cy="304800"/>
          </a:xfrm>
          <a:prstGeom prst="rect">
            <a:avLst/>
          </a:prstGeom>
        </p:spPr>
      </p:pic>
    </p:spTree>
  </p:cSld>
  <p:clrMapOvr>
    <a:masterClrMapping/>
  </p:clrMapOvr>
  <p:transition advTm="154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itle 1"/>
          <p:cNvSpPr>
            <a:spLocks noGrp="1"/>
          </p:cNvSpPr>
          <p:nvPr>
            <p:ph type="title"/>
          </p:nvPr>
        </p:nvSpPr>
        <p:spPr/>
        <p:txBody>
          <a:bodyPr>
            <a:normAutofit/>
          </a:bodyPr>
          <a:lstStyle/>
          <a:p>
            <a:pPr algn="r"/>
            <a:r>
              <a:rPr lang="fa-IR" sz="4000" dirty="0" smtClean="0">
                <a:cs typeface="B Yagut" pitchFamily="2" charset="-78"/>
              </a:rPr>
              <a:t>روش انتقال</a:t>
            </a:r>
            <a:r>
              <a:rPr lang="fa-IR" sz="3200" dirty="0">
                <a:solidFill>
                  <a:prstClr val="black"/>
                </a:solidFill>
                <a:ea typeface="+mn-ea"/>
                <a:cs typeface="B Yagut" pitchFamily="2" charset="-78"/>
              </a:rPr>
              <a:t> ژیاردیا</a:t>
            </a:r>
            <a:r>
              <a:rPr lang="fa-IR" sz="4000" dirty="0" smtClean="0">
                <a:cs typeface="B Yagut" pitchFamily="2" charset="-78"/>
              </a:rPr>
              <a:t> </a:t>
            </a:r>
            <a:endParaRPr lang="en-US" sz="4000" dirty="0" smtClean="0">
              <a:cs typeface="B Yagut" pitchFamily="2" charset="-78"/>
            </a:endParaRPr>
          </a:p>
        </p:txBody>
      </p:sp>
      <p:sp>
        <p:nvSpPr>
          <p:cNvPr id="414723" name="Content Placeholder 2"/>
          <p:cNvSpPr>
            <a:spLocks noGrp="1"/>
          </p:cNvSpPr>
          <p:nvPr>
            <p:ph idx="1"/>
          </p:nvPr>
        </p:nvSpPr>
        <p:spPr/>
        <p:txBody>
          <a:bodyPr>
            <a:normAutofit/>
          </a:bodyPr>
          <a:lstStyle/>
          <a:p>
            <a:pPr algn="just" rtl="1">
              <a:lnSpc>
                <a:spcPct val="200000"/>
              </a:lnSpc>
              <a:buNone/>
            </a:pPr>
            <a:r>
              <a:rPr lang="fa-IR" dirty="0" smtClean="0">
                <a:cs typeface="B Yagut" pitchFamily="2" charset="-78"/>
              </a:rPr>
              <a:t>از شخص به شخص دیگر در اثر دست آلوده</a:t>
            </a:r>
          </a:p>
          <a:p>
            <a:pPr algn="just" rtl="1">
              <a:lnSpc>
                <a:spcPct val="200000"/>
              </a:lnSpc>
              <a:buNone/>
            </a:pPr>
            <a:r>
              <a:rPr lang="fa-IR" dirty="0" smtClean="0">
                <a:cs typeface="B Yagut" pitchFamily="2" charset="-78"/>
              </a:rPr>
              <a:t> به </a:t>
            </a:r>
            <a:r>
              <a:rPr lang="fa-IR" dirty="0">
                <a:solidFill>
                  <a:prstClr val="black"/>
                </a:solidFill>
                <a:cs typeface="B Yagut" pitchFamily="2" charset="-78"/>
              </a:rPr>
              <a:t>بخصوص کسیت </a:t>
            </a:r>
            <a:r>
              <a:rPr lang="fa-IR" dirty="0" smtClean="0">
                <a:solidFill>
                  <a:prstClr val="black"/>
                </a:solidFill>
                <a:cs typeface="B Yagut" pitchFamily="2" charset="-78"/>
              </a:rPr>
              <a:t>ژیاردیا در </a:t>
            </a:r>
            <a:r>
              <a:rPr lang="fa-IR" dirty="0">
                <a:solidFill>
                  <a:prstClr val="black"/>
                </a:solidFill>
                <a:cs typeface="B Yagut" pitchFamily="2" charset="-78"/>
              </a:rPr>
              <a:t>پرورشگاهها مهد کودک ها </a:t>
            </a:r>
            <a:r>
              <a:rPr lang="fa-IR" dirty="0" smtClean="0">
                <a:solidFill>
                  <a:prstClr val="black"/>
                </a:solidFill>
                <a:cs typeface="B Yagut" pitchFamily="2" charset="-78"/>
              </a:rPr>
              <a:t>اتفاق</a:t>
            </a:r>
            <a:r>
              <a:rPr lang="en-US" dirty="0" smtClean="0">
                <a:solidFill>
                  <a:prstClr val="black"/>
                </a:solidFill>
                <a:cs typeface="B Yagut" pitchFamily="2" charset="-78"/>
              </a:rPr>
              <a:t> </a:t>
            </a:r>
            <a:r>
              <a:rPr lang="fa-IR" dirty="0" smtClean="0">
                <a:cs typeface="B Yagut" pitchFamily="2" charset="-78"/>
              </a:rPr>
              <a:t>می افتد</a:t>
            </a:r>
          </a:p>
        </p:txBody>
      </p:sp>
      <p:pic>
        <p:nvPicPr>
          <p:cNvPr id="4" name="~PP10.WAV">
            <a:hlinkClick r:id="" action="ppaction://media"/>
          </p:cNvPr>
          <p:cNvPicPr>
            <a:picLocks noRot="1" noChangeAspect="1"/>
          </p:cNvPicPr>
          <p:nvPr>
            <a:wavAudioFile r:embed="rId1" name="~PP10.WAV"/>
          </p:nvPr>
        </p:nvPicPr>
        <p:blipFill>
          <a:blip r:embed="rId3" cstate="print"/>
          <a:stretch>
            <a:fillRect/>
          </a:stretch>
        </p:blipFill>
        <p:spPr>
          <a:xfrm>
            <a:off x="8696325" y="6410325"/>
            <a:ext cx="304800" cy="304800"/>
          </a:xfrm>
          <a:prstGeom prst="rect">
            <a:avLst/>
          </a:prstGeom>
        </p:spPr>
      </p:pic>
    </p:spTree>
  </p:cSld>
  <p:clrMapOvr>
    <a:masterClrMapping/>
  </p:clrMapOvr>
  <p:transition advTm="117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itle 1"/>
          <p:cNvSpPr>
            <a:spLocks noGrp="1"/>
          </p:cNvSpPr>
          <p:nvPr>
            <p:ph type="title"/>
          </p:nvPr>
        </p:nvSpPr>
        <p:spPr/>
        <p:txBody>
          <a:bodyPr>
            <a:normAutofit/>
          </a:bodyPr>
          <a:lstStyle/>
          <a:p>
            <a:pPr algn="r" eaLnBrk="1" hangingPunct="1"/>
            <a:r>
              <a:rPr lang="fa-IR" sz="4000" dirty="0" smtClean="0">
                <a:cs typeface="B Yagut" pitchFamily="2" charset="-78"/>
              </a:rPr>
              <a:t>همه گیری محلی</a:t>
            </a:r>
            <a:endParaRPr lang="en-US" sz="4000" dirty="0" smtClean="0">
              <a:cs typeface="B Yagut" pitchFamily="2" charset="-78"/>
            </a:endParaRPr>
          </a:p>
        </p:txBody>
      </p:sp>
      <p:sp>
        <p:nvSpPr>
          <p:cNvPr id="415747" name="Content Placeholder 2"/>
          <p:cNvSpPr>
            <a:spLocks noGrp="1"/>
          </p:cNvSpPr>
          <p:nvPr>
            <p:ph idx="1"/>
          </p:nvPr>
        </p:nvSpPr>
        <p:spPr/>
        <p:txBody>
          <a:bodyPr>
            <a:normAutofit/>
          </a:bodyPr>
          <a:lstStyle/>
          <a:p>
            <a:pPr algn="r" eaLnBrk="1" hangingPunct="1">
              <a:lnSpc>
                <a:spcPct val="150000"/>
              </a:lnSpc>
              <a:buNone/>
            </a:pPr>
            <a:r>
              <a:rPr lang="fa-IR" dirty="0" smtClean="0">
                <a:cs typeface="B Yagut" pitchFamily="2" charset="-78"/>
              </a:rPr>
              <a:t>این آلودگی از طریق خوردن کیست یا عامل ژیاردیا بوسیله آب آشامیدنی  و آب استخرها و مواد غذایی آلوده منتقل و همه گیری در جامعه ایجاد کند.</a:t>
            </a:r>
            <a:endParaRPr lang="en-US" dirty="0" smtClean="0">
              <a:cs typeface="B Yagut" pitchFamily="2" charset="-78"/>
            </a:endParaRPr>
          </a:p>
          <a:p>
            <a:pPr eaLnBrk="1" hangingPunct="1">
              <a:lnSpc>
                <a:spcPct val="150000"/>
              </a:lnSpc>
            </a:pPr>
            <a:endParaRPr lang="en-US" dirty="0" smtClean="0">
              <a:cs typeface="B Yagut" pitchFamily="2" charset="-78"/>
            </a:endParaRPr>
          </a:p>
        </p:txBody>
      </p:sp>
      <p:pic>
        <p:nvPicPr>
          <p:cNvPr id="4" name="~PP2863.WAV">
            <a:hlinkClick r:id="" action="ppaction://media"/>
          </p:cNvPr>
          <p:cNvPicPr>
            <a:picLocks noRot="1" noChangeAspect="1"/>
          </p:cNvPicPr>
          <p:nvPr>
            <a:wavAudioFile r:embed="rId1" name="~PP2863.WAV"/>
          </p:nvPr>
        </p:nvPicPr>
        <p:blipFill>
          <a:blip r:embed="rId3" cstate="print"/>
          <a:stretch>
            <a:fillRect/>
          </a:stretch>
        </p:blipFill>
        <p:spPr>
          <a:xfrm>
            <a:off x="8696325" y="6410325"/>
            <a:ext cx="304800" cy="304800"/>
          </a:xfrm>
          <a:prstGeom prst="rect">
            <a:avLst/>
          </a:prstGeom>
        </p:spPr>
      </p:pic>
    </p:spTree>
  </p:cSld>
  <p:clrMapOvr>
    <a:masterClrMapping/>
  </p:clrMapOvr>
  <p:transition advTm="150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itle 1"/>
          <p:cNvSpPr>
            <a:spLocks noGrp="1"/>
          </p:cNvSpPr>
          <p:nvPr>
            <p:ph type="title"/>
          </p:nvPr>
        </p:nvSpPr>
        <p:spPr/>
        <p:txBody>
          <a:bodyPr>
            <a:normAutofit/>
          </a:bodyPr>
          <a:lstStyle/>
          <a:p>
            <a:pPr eaLnBrk="1" hangingPunct="1"/>
            <a:r>
              <a:rPr lang="fa-IR" sz="4000" dirty="0" smtClean="0">
                <a:cs typeface="B Yagut" pitchFamily="2" charset="-78"/>
              </a:rPr>
              <a:t>مهمترین عارضه بیماری</a:t>
            </a:r>
            <a:endParaRPr lang="en-US" sz="4000" dirty="0" smtClean="0">
              <a:cs typeface="B Yagut" pitchFamily="2" charset="-78"/>
            </a:endParaRPr>
          </a:p>
        </p:txBody>
      </p:sp>
      <p:sp>
        <p:nvSpPr>
          <p:cNvPr id="422915" name="Content Placeholder 2"/>
          <p:cNvSpPr>
            <a:spLocks noGrp="1"/>
          </p:cNvSpPr>
          <p:nvPr>
            <p:ph idx="1"/>
          </p:nvPr>
        </p:nvSpPr>
        <p:spPr/>
        <p:txBody>
          <a:bodyPr>
            <a:normAutofit/>
          </a:bodyPr>
          <a:lstStyle/>
          <a:p>
            <a:pPr algn="r" eaLnBrk="1" hangingPunct="1">
              <a:lnSpc>
                <a:spcPct val="200000"/>
              </a:lnSpc>
              <a:buNone/>
            </a:pPr>
            <a:r>
              <a:rPr lang="fa-IR" dirty="0" smtClean="0">
                <a:cs typeface="B Yagut" pitchFamily="2" charset="-78"/>
              </a:rPr>
              <a:t> مهمترین عارضه بیماری اسهال چرب است که از ویتامین محلول در چربی می گیرد.</a:t>
            </a:r>
            <a:endParaRPr lang="en-US" dirty="0" smtClean="0">
              <a:cs typeface="B Yagut" pitchFamily="2" charset="-78"/>
            </a:endParaRPr>
          </a:p>
        </p:txBody>
      </p:sp>
      <p:pic>
        <p:nvPicPr>
          <p:cNvPr id="4" name="~PP3890.WAV">
            <a:hlinkClick r:id="" action="ppaction://media"/>
          </p:cNvPr>
          <p:cNvPicPr>
            <a:picLocks noRot="1" noChangeAspect="1"/>
          </p:cNvPicPr>
          <p:nvPr>
            <a:wavAudioFile r:embed="rId1" name="~PP3890.WAV"/>
          </p:nvPr>
        </p:nvPicPr>
        <p:blipFill>
          <a:blip r:embed="rId3" cstate="print"/>
          <a:stretch>
            <a:fillRect/>
          </a:stretch>
        </p:blipFill>
        <p:spPr>
          <a:xfrm>
            <a:off x="8696325" y="6410325"/>
            <a:ext cx="304800" cy="304800"/>
          </a:xfrm>
          <a:prstGeom prst="rect">
            <a:avLst/>
          </a:prstGeom>
        </p:spPr>
      </p:pic>
    </p:spTree>
  </p:cSld>
  <p:clrMapOvr>
    <a:masterClrMapping/>
  </p:clrMapOvr>
  <p:transition advTm="91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1" name="Content Placeholder 2"/>
          <p:cNvSpPr>
            <a:spLocks noGrp="1"/>
          </p:cNvSpPr>
          <p:nvPr>
            <p:ph idx="1"/>
          </p:nvPr>
        </p:nvSpPr>
        <p:spPr>
          <a:xfrm>
            <a:off x="457200" y="762000"/>
            <a:ext cx="8458200" cy="5364163"/>
          </a:xfrm>
        </p:spPr>
        <p:txBody>
          <a:bodyPr>
            <a:noAutofit/>
          </a:bodyPr>
          <a:lstStyle/>
          <a:p>
            <a:pPr algn="r" eaLnBrk="1" hangingPunct="1">
              <a:lnSpc>
                <a:spcPct val="150000"/>
              </a:lnSpc>
              <a:buNone/>
            </a:pPr>
            <a:r>
              <a:rPr lang="fa-IR" b="1" dirty="0" smtClean="0">
                <a:cs typeface="B Yagut" pitchFamily="2" charset="-78"/>
              </a:rPr>
              <a:t>دوره کمون</a:t>
            </a:r>
          </a:p>
          <a:p>
            <a:pPr algn="r" eaLnBrk="1" hangingPunct="1">
              <a:lnSpc>
                <a:spcPct val="150000"/>
              </a:lnSpc>
              <a:buNone/>
            </a:pPr>
            <a:r>
              <a:rPr lang="fa-IR" dirty="0" smtClean="0">
                <a:cs typeface="B Yagut" pitchFamily="2" charset="-78"/>
              </a:rPr>
              <a:t>دوره کمون بیماری 3تا25روز با میا نه ای معادل 7تا14روز متغیر است .</a:t>
            </a:r>
          </a:p>
          <a:p>
            <a:pPr algn="r" eaLnBrk="1" hangingPunct="1">
              <a:lnSpc>
                <a:spcPct val="150000"/>
              </a:lnSpc>
              <a:buNone/>
            </a:pPr>
            <a:r>
              <a:rPr lang="fa-IR" b="1" dirty="0" smtClean="0">
                <a:cs typeface="B Yagut" pitchFamily="2" charset="-78"/>
              </a:rPr>
              <a:t>دوره واگیری</a:t>
            </a:r>
          </a:p>
          <a:p>
            <a:pPr algn="r">
              <a:lnSpc>
                <a:spcPct val="150000"/>
              </a:lnSpc>
              <a:buNone/>
            </a:pPr>
            <a:r>
              <a:rPr lang="fa-IR" dirty="0" smtClean="0">
                <a:cs typeface="B Yagut" pitchFamily="2" charset="-78"/>
              </a:rPr>
              <a:t>در تمام مدتی که عفونت برقرار است و در اغلب موارد تا ماهها ادامه دارد.</a:t>
            </a:r>
            <a:endParaRPr lang="en-US" dirty="0" smtClean="0">
              <a:cs typeface="B Yagut" pitchFamily="2" charset="-78"/>
            </a:endParaRPr>
          </a:p>
          <a:p>
            <a:pPr algn="r" eaLnBrk="1" hangingPunct="1">
              <a:lnSpc>
                <a:spcPct val="150000"/>
              </a:lnSpc>
              <a:buNone/>
            </a:pPr>
            <a:endParaRPr lang="en-US" dirty="0" smtClean="0">
              <a:cs typeface="B Yagut" pitchFamily="2" charset="-78"/>
            </a:endParaRPr>
          </a:p>
        </p:txBody>
      </p:sp>
      <p:pic>
        <p:nvPicPr>
          <p:cNvPr id="3" name="~PP3584.WAV">
            <a:hlinkClick r:id="" action="ppaction://media"/>
          </p:cNvPr>
          <p:cNvPicPr>
            <a:picLocks noRot="1" noChangeAspect="1"/>
          </p:cNvPicPr>
          <p:nvPr>
            <a:wavAudioFile r:embed="rId1" name="~PP3584.WAV"/>
          </p:nvPr>
        </p:nvPicPr>
        <p:blipFill>
          <a:blip r:embed="rId3" cstate="print"/>
          <a:stretch>
            <a:fillRect/>
          </a:stretch>
        </p:blipFill>
        <p:spPr>
          <a:xfrm>
            <a:off x="8696325" y="6410325"/>
            <a:ext cx="304800" cy="304800"/>
          </a:xfrm>
          <a:prstGeom prst="rect">
            <a:avLst/>
          </a:prstGeom>
        </p:spPr>
      </p:pic>
    </p:spTree>
  </p:cSld>
  <p:clrMapOvr>
    <a:masterClrMapping/>
  </p:clrMapOvr>
  <p:transition advTm="160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افراددر معرض خطر</a:t>
            </a:r>
            <a:endParaRPr lang="fa-IR" sz="4000" dirty="0">
              <a:cs typeface="B Yagut" pitchFamily="2" charset="-78"/>
            </a:endParaRPr>
          </a:p>
        </p:txBody>
      </p:sp>
      <p:sp>
        <p:nvSpPr>
          <p:cNvPr id="3" name="Content Placeholder 2"/>
          <p:cNvSpPr>
            <a:spLocks noGrp="1"/>
          </p:cNvSpPr>
          <p:nvPr>
            <p:ph idx="1"/>
          </p:nvPr>
        </p:nvSpPr>
        <p:spPr/>
        <p:txBody>
          <a:bodyPr>
            <a:noAutofit/>
          </a:bodyPr>
          <a:lstStyle/>
          <a:p>
            <a:pPr algn="r" rtl="1">
              <a:lnSpc>
                <a:spcPct val="150000"/>
              </a:lnSpc>
              <a:buNone/>
            </a:pPr>
            <a:r>
              <a:rPr lang="en-US" dirty="0" smtClean="0">
                <a:cs typeface="B Yagut" pitchFamily="2" charset="-78"/>
              </a:rPr>
              <a:t>.</a:t>
            </a:r>
            <a:r>
              <a:rPr lang="fa-IR" dirty="0" smtClean="0">
                <a:cs typeface="B Yagut" pitchFamily="2" charset="-78"/>
              </a:rPr>
              <a:t>-افرادی که در مواجهه با بیمار مبتلا هستند</a:t>
            </a:r>
          </a:p>
          <a:p>
            <a:pPr algn="r" rtl="1">
              <a:lnSpc>
                <a:spcPct val="150000"/>
              </a:lnSpc>
              <a:buNone/>
            </a:pPr>
            <a:r>
              <a:rPr lang="fa-IR" dirty="0" smtClean="0">
                <a:cs typeface="B Yagut" pitchFamily="2" charset="-78"/>
              </a:rPr>
              <a:t>-مصرف کنندگان آب آلوده و غیرتصفیه شده</a:t>
            </a:r>
          </a:p>
          <a:p>
            <a:pPr algn="r" rtl="1">
              <a:lnSpc>
                <a:spcPct val="150000"/>
              </a:lnSpc>
              <a:buNone/>
            </a:pPr>
            <a:r>
              <a:rPr lang="fa-IR" dirty="0" smtClean="0">
                <a:cs typeface="B Yagut" pitchFamily="2" charset="-78"/>
              </a:rPr>
              <a:t>-افراد نگهداری شده درمهد کودک ها، مراکز نگهداری</a:t>
            </a:r>
          </a:p>
          <a:p>
            <a:pPr algn="r" rtl="1">
              <a:lnSpc>
                <a:spcPct val="150000"/>
              </a:lnSpc>
              <a:buNone/>
            </a:pPr>
            <a:r>
              <a:rPr lang="fa-IR" dirty="0" smtClean="0">
                <a:cs typeface="B Yagut" pitchFamily="2" charset="-78"/>
              </a:rPr>
              <a:t>-مسافران به نواحی قفقاز و روسیه و کوههای راکی در معرض خطر هستند </a:t>
            </a:r>
            <a:endParaRPr lang="fa-IR" dirty="0">
              <a:cs typeface="B Yagut" pitchFamily="2" charset="-78"/>
            </a:endParaRPr>
          </a:p>
        </p:txBody>
      </p:sp>
      <p:pic>
        <p:nvPicPr>
          <p:cNvPr id="4" name="~PP541.WAV">
            <a:hlinkClick r:id="" action="ppaction://media"/>
          </p:cNvPr>
          <p:cNvPicPr>
            <a:picLocks noRot="1" noChangeAspect="1"/>
          </p:cNvPicPr>
          <p:nvPr>
            <a:wavAudioFile r:embed="rId1" name="~PP541.WAV"/>
          </p:nvPr>
        </p:nvPicPr>
        <p:blipFill>
          <a:blip r:embed="rId3" cstate="print"/>
          <a:stretch>
            <a:fillRect/>
          </a:stretch>
        </p:blipFill>
        <p:spPr>
          <a:xfrm>
            <a:off x="8696325" y="6410325"/>
            <a:ext cx="304800" cy="304800"/>
          </a:xfrm>
          <a:prstGeom prst="rect">
            <a:avLst/>
          </a:prstGeom>
        </p:spPr>
      </p:pic>
    </p:spTree>
  </p:cSld>
  <p:clrMapOvr>
    <a:masterClrMapping/>
  </p:clrMapOvr>
  <p:transition advTm="173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itle 1"/>
          <p:cNvSpPr>
            <a:spLocks noGrp="1"/>
          </p:cNvSpPr>
          <p:nvPr>
            <p:ph type="title"/>
          </p:nvPr>
        </p:nvSpPr>
        <p:spPr/>
        <p:txBody>
          <a:bodyPr>
            <a:normAutofit/>
          </a:bodyPr>
          <a:lstStyle/>
          <a:p>
            <a:pPr algn="r" eaLnBrk="1" hangingPunct="1"/>
            <a:r>
              <a:rPr lang="fa-IR" sz="4000" dirty="0" smtClean="0">
                <a:cs typeface="B Yagut" pitchFamily="2" charset="-78"/>
              </a:rPr>
              <a:t>حساسیت و مقاومت </a:t>
            </a:r>
            <a:endParaRPr lang="en-US" sz="4000" dirty="0" smtClean="0">
              <a:cs typeface="B Yagut" pitchFamily="2" charset="-78"/>
            </a:endParaRPr>
          </a:p>
        </p:txBody>
      </p:sp>
      <p:sp>
        <p:nvSpPr>
          <p:cNvPr id="418819" name="Content Placeholder 2"/>
          <p:cNvSpPr>
            <a:spLocks noGrp="1"/>
          </p:cNvSpPr>
          <p:nvPr>
            <p:ph idx="1"/>
          </p:nvPr>
        </p:nvSpPr>
        <p:spPr/>
        <p:txBody>
          <a:bodyPr>
            <a:normAutofit/>
          </a:bodyPr>
          <a:lstStyle/>
          <a:p>
            <a:pPr algn="r" eaLnBrk="1" hangingPunct="1">
              <a:lnSpc>
                <a:spcPct val="200000"/>
              </a:lnSpc>
              <a:buNone/>
            </a:pPr>
            <a:r>
              <a:rPr lang="fa-IR" dirty="0" smtClean="0">
                <a:cs typeface="B Yagut" pitchFamily="2" charset="-78"/>
              </a:rPr>
              <a:t>نسبت حاملین بدون نشانه انگل زیاد است در بسیاری از مبتلایان به ایدز ممکن است عفونت شدید تر و جدی تر باشد. </a:t>
            </a:r>
            <a:endParaRPr lang="en-US" dirty="0" smtClean="0">
              <a:cs typeface="B Yagut" pitchFamily="2" charset="-78"/>
            </a:endParaRPr>
          </a:p>
        </p:txBody>
      </p:sp>
      <p:pic>
        <p:nvPicPr>
          <p:cNvPr id="4" name="~PP2803.WAV">
            <a:hlinkClick r:id="" action="ppaction://media"/>
          </p:cNvPr>
          <p:cNvPicPr>
            <a:picLocks noRot="1" noChangeAspect="1"/>
          </p:cNvPicPr>
          <p:nvPr>
            <a:wavAudioFile r:embed="rId1" name="~PP2803.WAV"/>
          </p:nvPr>
        </p:nvPicPr>
        <p:blipFill>
          <a:blip r:embed="rId3" cstate="print"/>
          <a:stretch>
            <a:fillRect/>
          </a:stretch>
        </p:blipFill>
        <p:spPr>
          <a:xfrm>
            <a:off x="8696325" y="6410325"/>
            <a:ext cx="304800" cy="304800"/>
          </a:xfrm>
          <a:prstGeom prst="rect">
            <a:avLst/>
          </a:prstGeom>
        </p:spPr>
      </p:pic>
    </p:spTree>
  </p:cSld>
  <p:clrMapOvr>
    <a:masterClrMapping/>
  </p:clrMapOvr>
  <p:transition advTm="103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داروهای مورد استفاده در درمان ژیاردیا</a:t>
            </a:r>
            <a:endParaRPr lang="fa-IR" sz="4000" dirty="0">
              <a:cs typeface="B Yagut" pitchFamily="2" charset="-78"/>
            </a:endParaRPr>
          </a:p>
        </p:txBody>
      </p:sp>
      <p:pic>
        <p:nvPicPr>
          <p:cNvPr id="14339" name="Picture 3" descr="C:\Users\behvarzi\Desktop\images.jpg"/>
          <p:cNvPicPr>
            <a:picLocks noChangeAspect="1" noChangeArrowheads="1"/>
          </p:cNvPicPr>
          <p:nvPr/>
        </p:nvPicPr>
        <p:blipFill>
          <a:blip r:embed="rId2" cstate="print"/>
          <a:srcRect/>
          <a:stretch>
            <a:fillRect/>
          </a:stretch>
        </p:blipFill>
        <p:spPr bwMode="auto">
          <a:xfrm>
            <a:off x="2743200" y="2133600"/>
            <a:ext cx="2590800" cy="2514600"/>
          </a:xfrm>
          <a:prstGeom prst="rect">
            <a:avLst/>
          </a:prstGeom>
          <a:noFill/>
        </p:spPr>
      </p:pic>
      <p:pic>
        <p:nvPicPr>
          <p:cNvPr id="14340" name="Picture 4" descr="C:\Users\behvarzi\Desktop\images.jpg"/>
          <p:cNvPicPr>
            <a:picLocks noGrp="1" noChangeAspect="1" noChangeArrowheads="1"/>
          </p:cNvPicPr>
          <p:nvPr>
            <p:ph idx="1"/>
          </p:nvPr>
        </p:nvPicPr>
        <p:blipFill>
          <a:blip r:embed="rId3" cstate="print"/>
          <a:srcRect/>
          <a:stretch>
            <a:fillRect/>
          </a:stretch>
        </p:blipFill>
        <p:spPr bwMode="auto">
          <a:xfrm>
            <a:off x="5410200" y="2133601"/>
            <a:ext cx="3276600" cy="2572544"/>
          </a:xfrm>
          <a:prstGeom prst="rect">
            <a:avLst/>
          </a:prstGeom>
          <a:noFill/>
        </p:spPr>
      </p:pic>
      <p:pic>
        <p:nvPicPr>
          <p:cNvPr id="14341" name="Picture 5" descr="C:\Users\behvarzi\Desktop\images.jpg"/>
          <p:cNvPicPr>
            <a:picLocks noChangeAspect="1" noChangeArrowheads="1"/>
          </p:cNvPicPr>
          <p:nvPr/>
        </p:nvPicPr>
        <p:blipFill>
          <a:blip r:embed="rId4" cstate="print"/>
          <a:srcRect/>
          <a:stretch>
            <a:fillRect/>
          </a:stretch>
        </p:blipFill>
        <p:spPr bwMode="auto">
          <a:xfrm flipH="1">
            <a:off x="228600" y="2514600"/>
            <a:ext cx="2438400" cy="2743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fa-IR" dirty="0" smtClean="0">
                <a:cs typeface="B Yagut" pitchFamily="2" charset="-78"/>
              </a:rPr>
              <a:t>مشخصات سند</a:t>
            </a:r>
          </a:p>
        </p:txBody>
      </p:sp>
      <p:sp>
        <p:nvSpPr>
          <p:cNvPr id="3075" name="Content Placeholder 2"/>
          <p:cNvSpPr>
            <a:spLocks noGrp="1"/>
          </p:cNvSpPr>
          <p:nvPr>
            <p:ph idx="1"/>
          </p:nvPr>
        </p:nvSpPr>
        <p:spPr>
          <a:xfrm>
            <a:off x="4643438" y="1643062"/>
            <a:ext cx="4186237" cy="3919537"/>
          </a:xfrm>
        </p:spPr>
        <p:txBody>
          <a:bodyPr>
            <a:noAutofit/>
          </a:bodyPr>
          <a:lstStyle/>
          <a:p>
            <a:pPr algn="r" eaLnBrk="1" hangingPunct="1">
              <a:lnSpc>
                <a:spcPct val="150000"/>
              </a:lnSpc>
              <a:buFont typeface="Arial" pitchFamily="34" charset="0"/>
              <a:buNone/>
            </a:pPr>
            <a:r>
              <a:rPr lang="fa-IR" sz="2000" b="1" dirty="0" smtClean="0">
                <a:cs typeface="B Yagut" pitchFamily="2" charset="-78"/>
              </a:rPr>
              <a:t>مشخصات بسته آموزشی</a:t>
            </a:r>
          </a:p>
          <a:p>
            <a:pPr algn="r" eaLnBrk="1" hangingPunct="1">
              <a:lnSpc>
                <a:spcPct val="150000"/>
              </a:lnSpc>
              <a:buFont typeface="Arial" pitchFamily="34" charset="0"/>
              <a:buNone/>
            </a:pPr>
            <a:r>
              <a:rPr lang="fa-IR" sz="2000" dirty="0" smtClean="0">
                <a:cs typeface="B Yagut" pitchFamily="2" charset="-78"/>
              </a:rPr>
              <a:t>حیطه درس: بیماریهای واگیر</a:t>
            </a:r>
          </a:p>
          <a:p>
            <a:pPr algn="r" eaLnBrk="1" hangingPunct="1">
              <a:lnSpc>
                <a:spcPct val="150000"/>
              </a:lnSpc>
              <a:buFont typeface="Arial" pitchFamily="34" charset="0"/>
              <a:buNone/>
            </a:pPr>
            <a:r>
              <a:rPr lang="fa-IR" sz="2000" dirty="0" smtClean="0">
                <a:cs typeface="B Yagut" pitchFamily="2" charset="-78"/>
              </a:rPr>
              <a:t>تاریخ اخرین بازنگری21تیر1399</a:t>
            </a:r>
          </a:p>
          <a:p>
            <a:pPr algn="r" eaLnBrk="1" hangingPunct="1">
              <a:lnSpc>
                <a:spcPct val="150000"/>
              </a:lnSpc>
              <a:buFont typeface="Arial" pitchFamily="34" charset="0"/>
              <a:buNone/>
            </a:pPr>
            <a:r>
              <a:rPr lang="fa-IR" sz="2000" dirty="0" smtClean="0">
                <a:cs typeface="B Yagut" pitchFamily="2" charset="-78"/>
              </a:rPr>
              <a:t>نوبت تهیه:2</a:t>
            </a:r>
          </a:p>
          <a:p>
            <a:pPr algn="r">
              <a:lnSpc>
                <a:spcPct val="150000"/>
              </a:lnSpc>
              <a:buNone/>
            </a:pPr>
            <a:r>
              <a:rPr lang="fa-IR" sz="2400" dirty="0" smtClean="0">
                <a:solidFill>
                  <a:srgbClr val="000000"/>
                </a:solidFill>
                <a:cs typeface="B Yagut" pitchFamily="2" charset="-78"/>
              </a:rPr>
              <a:t>نام فایل:</a:t>
            </a:r>
          </a:p>
          <a:p>
            <a:pPr algn="r">
              <a:lnSpc>
                <a:spcPct val="150000"/>
              </a:lnSpc>
              <a:buNone/>
            </a:pPr>
            <a:r>
              <a:rPr lang="fa-IR" sz="2000" dirty="0" smtClean="0">
                <a:cs typeface="B Yagut" pitchFamily="2" charset="-78"/>
              </a:rPr>
              <a:t> </a:t>
            </a:r>
            <a:r>
              <a:rPr lang="en-US" sz="2000" dirty="0" smtClean="0">
                <a:solidFill>
                  <a:srgbClr val="000000"/>
                </a:solidFill>
                <a:cs typeface="B Yagut" pitchFamily="2" charset="-78"/>
              </a:rPr>
              <a:t>CD-</a:t>
            </a:r>
            <a:r>
              <a:rPr lang="en-US" sz="2000" dirty="0" err="1" smtClean="0">
                <a:solidFill>
                  <a:srgbClr val="000000"/>
                </a:solidFill>
                <a:cs typeface="B Yagut" pitchFamily="2" charset="-78"/>
              </a:rPr>
              <a:t>ashnaiy</a:t>
            </a:r>
            <a:r>
              <a:rPr lang="en-US" sz="2000" dirty="0" smtClean="0">
                <a:solidFill>
                  <a:srgbClr val="000000"/>
                </a:solidFill>
                <a:cs typeface="B Yagut" pitchFamily="2" charset="-78"/>
              </a:rPr>
              <a:t>-</a:t>
            </a:r>
            <a:r>
              <a:rPr lang="en-US" sz="2000" dirty="0" err="1" smtClean="0">
                <a:solidFill>
                  <a:srgbClr val="000000"/>
                </a:solidFill>
                <a:cs typeface="B Yagut" pitchFamily="2" charset="-78"/>
              </a:rPr>
              <a:t>ba</a:t>
            </a:r>
            <a:r>
              <a:rPr lang="en-US" sz="2000" dirty="0" smtClean="0">
                <a:solidFill>
                  <a:srgbClr val="000000"/>
                </a:solidFill>
                <a:cs typeface="B Yagut" pitchFamily="2" charset="-78"/>
              </a:rPr>
              <a:t>-</a:t>
            </a:r>
            <a:r>
              <a:rPr lang="en-US" sz="2000" dirty="0" smtClean="0"/>
              <a:t> Giardia </a:t>
            </a:r>
            <a:r>
              <a:rPr lang="en-US" sz="2000" dirty="0" err="1" smtClean="0"/>
              <a:t>lamblia</a:t>
            </a:r>
            <a:r>
              <a:rPr lang="en-US" sz="2000" dirty="0" smtClean="0"/>
              <a:t> </a:t>
            </a:r>
            <a:r>
              <a:rPr lang="en-US" sz="2000" dirty="0" smtClean="0">
                <a:solidFill>
                  <a:srgbClr val="000000"/>
                </a:solidFill>
                <a:cs typeface="B Yagut" pitchFamily="2" charset="-78"/>
              </a:rPr>
              <a:t>–</a:t>
            </a:r>
            <a:r>
              <a:rPr lang="en-US" sz="1600" dirty="0" smtClean="0">
                <a:solidFill>
                  <a:srgbClr val="000000"/>
                </a:solidFill>
                <a:cs typeface="B Yagut" pitchFamily="2" charset="-78"/>
              </a:rPr>
              <a:t>edi2</a:t>
            </a:r>
            <a:endParaRPr lang="fa-IR" sz="1800" dirty="0" smtClean="0">
              <a:cs typeface="B Yagut" pitchFamily="2" charset="-78"/>
            </a:endParaRPr>
          </a:p>
          <a:p>
            <a:pPr algn="r" eaLnBrk="1" hangingPunct="1">
              <a:lnSpc>
                <a:spcPct val="150000"/>
              </a:lnSpc>
              <a:buFont typeface="Arial" pitchFamily="34" charset="0"/>
              <a:buNone/>
            </a:pPr>
            <a:r>
              <a:rPr lang="fa-IR" sz="2400" dirty="0" smtClean="0">
                <a:cs typeface="B Yagut" pitchFamily="2" charset="-78"/>
              </a:rPr>
              <a:t>                                                                   </a:t>
            </a:r>
            <a:r>
              <a:rPr lang="en-US" sz="2400" dirty="0" smtClean="0">
                <a:cs typeface="B Yagut" pitchFamily="2" charset="-78"/>
              </a:rPr>
              <a:t>            </a:t>
            </a:r>
            <a:r>
              <a:rPr lang="fa-IR" sz="2400" dirty="0" smtClean="0">
                <a:cs typeface="B Yagut" pitchFamily="2" charset="-78"/>
              </a:rPr>
              <a:t> </a:t>
            </a:r>
            <a:endParaRPr lang="en-US" sz="2400" dirty="0" smtClean="0">
              <a:cs typeface="B Yagut" pitchFamily="2" charset="-78"/>
            </a:endParaRPr>
          </a:p>
          <a:p>
            <a:pPr algn="r" eaLnBrk="1" hangingPunct="1">
              <a:lnSpc>
                <a:spcPct val="150000"/>
              </a:lnSpc>
            </a:pPr>
            <a:endParaRPr lang="fa-IR" sz="2400" dirty="0" smtClean="0">
              <a:cs typeface="B Yagut" pitchFamily="2" charset="-78"/>
            </a:endParaRPr>
          </a:p>
        </p:txBody>
      </p:sp>
      <p:sp>
        <p:nvSpPr>
          <p:cNvPr id="3076" name="Rectangle 5"/>
          <p:cNvSpPr>
            <a:spLocks noChangeArrowheads="1"/>
          </p:cNvSpPr>
          <p:nvPr/>
        </p:nvSpPr>
        <p:spPr bwMode="auto">
          <a:xfrm>
            <a:off x="304801" y="2514600"/>
            <a:ext cx="3981450" cy="3847207"/>
          </a:xfrm>
          <a:prstGeom prst="rect">
            <a:avLst/>
          </a:prstGeom>
          <a:noFill/>
          <a:ln w="9525">
            <a:noFill/>
            <a:miter lim="800000"/>
            <a:headEnd/>
            <a:tailEnd/>
          </a:ln>
        </p:spPr>
        <p:txBody>
          <a:bodyPr wrap="square">
            <a:spAutoFit/>
          </a:bodyPr>
          <a:lstStyle/>
          <a:p>
            <a:pPr algn="just" rtl="1"/>
            <a:endParaRPr lang="fa-IR" sz="2400" dirty="0">
              <a:solidFill>
                <a:srgbClr val="000000"/>
              </a:solidFill>
              <a:latin typeface="Calibri" pitchFamily="34" charset="0"/>
              <a:cs typeface="B Yagut" pitchFamily="2" charset="-78"/>
            </a:endParaRPr>
          </a:p>
          <a:p>
            <a:pPr algn="just" rtl="1"/>
            <a:r>
              <a:rPr lang="en-US" sz="2400" dirty="0">
                <a:solidFill>
                  <a:srgbClr val="000000"/>
                </a:solidFill>
                <a:latin typeface="Calibri" pitchFamily="34" charset="0"/>
                <a:cs typeface="B Yagut" pitchFamily="2" charset="-78"/>
              </a:rPr>
              <a:t>      </a:t>
            </a:r>
            <a:r>
              <a:rPr lang="fa-IR" sz="2400" dirty="0">
                <a:solidFill>
                  <a:srgbClr val="000000"/>
                </a:solidFill>
                <a:latin typeface="Calibri" pitchFamily="34" charset="0"/>
                <a:cs typeface="B Yagut" pitchFamily="2" charset="-78"/>
              </a:rPr>
              <a:t> </a:t>
            </a:r>
            <a:r>
              <a:rPr lang="fa-IR" sz="2400" b="1" dirty="0">
                <a:solidFill>
                  <a:srgbClr val="000000"/>
                </a:solidFill>
                <a:latin typeface="Calibri" pitchFamily="34" charset="0"/>
                <a:cs typeface="B Yagut" pitchFamily="2" charset="-78"/>
              </a:rPr>
              <a:t>مشخصات مدرس </a:t>
            </a:r>
            <a:endParaRPr lang="en-US" sz="2400" dirty="0">
              <a:solidFill>
                <a:srgbClr val="000000"/>
              </a:solidFill>
              <a:latin typeface="Calibri" pitchFamily="34" charset="0"/>
              <a:cs typeface="B Yagut" pitchFamily="2" charset="-78"/>
            </a:endParaRPr>
          </a:p>
          <a:p>
            <a:pPr algn="just" rtl="1"/>
            <a:r>
              <a:rPr lang="fa-IR" sz="2800" dirty="0" smtClean="0">
                <a:solidFill>
                  <a:srgbClr val="000000"/>
                </a:solidFill>
                <a:latin typeface="Calibri" pitchFamily="34" charset="0"/>
                <a:cs typeface="B Yagut" pitchFamily="2" charset="-78"/>
              </a:rPr>
              <a:t>اله </a:t>
            </a:r>
            <a:r>
              <a:rPr lang="fa-IR" sz="2800" dirty="0">
                <a:solidFill>
                  <a:srgbClr val="000000"/>
                </a:solidFill>
                <a:latin typeface="Calibri" pitchFamily="34" charset="0"/>
                <a:cs typeface="B Yagut" pitchFamily="2" charset="-78"/>
              </a:rPr>
              <a:t>داد سپاهی</a:t>
            </a:r>
          </a:p>
          <a:p>
            <a:pPr algn="r" rtl="1"/>
            <a:r>
              <a:rPr lang="fa-IR" sz="2400" dirty="0">
                <a:solidFill>
                  <a:srgbClr val="000000"/>
                </a:solidFill>
                <a:latin typeface="Calibri" pitchFamily="34" charset="0"/>
                <a:cs typeface="B Yagut" pitchFamily="2" charset="-78"/>
              </a:rPr>
              <a:t>کارشناسی مدیریت پیشگیری و خدمات بیماریها</a:t>
            </a:r>
            <a:r>
              <a:rPr lang="en-US" sz="2400">
                <a:solidFill>
                  <a:srgbClr val="000000"/>
                </a:solidFill>
                <a:latin typeface="Calibri" pitchFamily="34" charset="0"/>
                <a:cs typeface="B Yagut" pitchFamily="2" charset="-78"/>
              </a:rPr>
              <a:t>                                          </a:t>
            </a:r>
            <a:r>
              <a:rPr lang="en-US" sz="2400" smtClean="0">
                <a:solidFill>
                  <a:srgbClr val="000000"/>
                </a:solidFill>
                <a:latin typeface="Calibri" pitchFamily="34" charset="0"/>
                <a:cs typeface="B Yagut" pitchFamily="2" charset="-78"/>
              </a:rPr>
              <a:t>         </a:t>
            </a:r>
            <a:endParaRPr lang="fa-IR" sz="2400" dirty="0">
              <a:solidFill>
                <a:srgbClr val="000000"/>
              </a:solidFill>
              <a:latin typeface="Calibri" pitchFamily="34" charset="0"/>
              <a:cs typeface="B Yagut" pitchFamily="2" charset="-78"/>
            </a:endParaRPr>
          </a:p>
          <a:p>
            <a:pPr algn="r" rtl="1"/>
            <a:r>
              <a:rPr lang="fa-IR" sz="2400" dirty="0">
                <a:solidFill>
                  <a:srgbClr val="000000"/>
                </a:solidFill>
                <a:latin typeface="Calibri" pitchFamily="34" charset="0"/>
                <a:cs typeface="B Yagut" pitchFamily="2" charset="-78"/>
              </a:rPr>
              <a:t>مربی</a:t>
            </a:r>
            <a:r>
              <a:rPr lang="en-US" sz="2400" dirty="0">
                <a:solidFill>
                  <a:srgbClr val="000000"/>
                </a:solidFill>
                <a:latin typeface="Calibri" pitchFamily="34" charset="0"/>
                <a:cs typeface="B Yagut" pitchFamily="2" charset="-78"/>
              </a:rPr>
              <a:t> </a:t>
            </a:r>
            <a:r>
              <a:rPr lang="fa-IR" sz="2400" dirty="0">
                <a:solidFill>
                  <a:srgbClr val="000000"/>
                </a:solidFill>
                <a:latin typeface="Calibri" pitchFamily="34" charset="0"/>
                <a:cs typeface="B Yagut" pitchFamily="2" charset="-78"/>
              </a:rPr>
              <a:t>مرکزآموزش بهورزی شهرستان سراوان-دانشگاه علوم پزشکی وخدمات بهداشتی درمانی زاهدان</a:t>
            </a:r>
            <a:endParaRPr lang="en-US" sz="2400" dirty="0">
              <a:solidFill>
                <a:srgbClr val="000000"/>
              </a:solidFill>
              <a:latin typeface="Calibri" pitchFamily="34" charset="0"/>
              <a:cs typeface="B Yagut" pitchFamily="2" charset="-78"/>
            </a:endParaRPr>
          </a:p>
        </p:txBody>
      </p:sp>
      <p:pic>
        <p:nvPicPr>
          <p:cNvPr id="3077" name="Picture 4" descr="E:\دکتر\کپی شنسنامه دکتر\11 001.jpg"/>
          <p:cNvPicPr>
            <a:picLocks noChangeAspect="1" noChangeArrowheads="1"/>
          </p:cNvPicPr>
          <p:nvPr/>
        </p:nvPicPr>
        <p:blipFill>
          <a:blip r:embed="rId3" cstate="print"/>
          <a:srcRect/>
          <a:stretch>
            <a:fillRect/>
          </a:stretch>
        </p:blipFill>
        <p:spPr bwMode="auto">
          <a:xfrm>
            <a:off x="214313" y="928688"/>
            <a:ext cx="1714500" cy="1714500"/>
          </a:xfrm>
          <a:prstGeom prst="rect">
            <a:avLst/>
          </a:prstGeom>
          <a:noFill/>
          <a:ln w="9525">
            <a:noFill/>
            <a:miter lim="800000"/>
            <a:headEnd/>
            <a:tailEnd/>
          </a:ln>
        </p:spPr>
      </p:pic>
      <p:pic>
        <p:nvPicPr>
          <p:cNvPr id="6" name="~PP1543.WAV">
            <a:hlinkClick r:id="" action="ppaction://media"/>
          </p:cNvPr>
          <p:cNvPicPr>
            <a:picLocks noRot="1" noChangeAspect="1"/>
          </p:cNvPicPr>
          <p:nvPr>
            <a:wavAudioFile r:embed="rId1" name="~PP1543.WAV"/>
          </p:nvPr>
        </p:nvPicPr>
        <p:blipFill>
          <a:blip r:embed="rId4" cstate="print"/>
          <a:stretch>
            <a:fillRect/>
          </a:stretch>
        </p:blipFill>
        <p:spPr>
          <a:xfrm>
            <a:off x="8696325" y="6410325"/>
            <a:ext cx="304800" cy="304800"/>
          </a:xfrm>
          <a:prstGeom prst="rect">
            <a:avLst/>
          </a:prstGeom>
        </p:spPr>
      </p:pic>
    </p:spTree>
  </p:cSld>
  <p:clrMapOvr>
    <a:masterClrMapping/>
  </p:clrMapOvr>
  <p:transition advTm="12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درمان ژیاردیا</a:t>
            </a:r>
            <a:endParaRPr lang="fa-IR" sz="3600" dirty="0">
              <a:cs typeface="B Yagut" pitchFamily="2" charset="-78"/>
            </a:endParaRPr>
          </a:p>
        </p:txBody>
      </p:sp>
      <p:sp>
        <p:nvSpPr>
          <p:cNvPr id="3" name="Content Placeholder 2"/>
          <p:cNvSpPr>
            <a:spLocks noGrp="1"/>
          </p:cNvSpPr>
          <p:nvPr>
            <p:ph idx="1"/>
          </p:nvPr>
        </p:nvSpPr>
        <p:spPr>
          <a:xfrm>
            <a:off x="3733800" y="1371600"/>
            <a:ext cx="5181600" cy="4754563"/>
          </a:xfrm>
        </p:spPr>
        <p:txBody>
          <a:bodyPr>
            <a:noAutofit/>
          </a:bodyPr>
          <a:lstStyle/>
          <a:p>
            <a:pPr algn="r">
              <a:buNone/>
            </a:pPr>
            <a:r>
              <a:rPr lang="fa-IR" dirty="0" smtClean="0">
                <a:cs typeface="B Yagut" pitchFamily="2" charset="-78"/>
              </a:rPr>
              <a:t>داروهای زیادی از جمله فورازولیدون ، ‌مترونیدازول و کیناکرین در درمان ژیاردیازیس مؤثرند. درمان تمام بیماران از جمله حاملین بدون علامت </a:t>
            </a:r>
            <a:endParaRPr lang="en-US" dirty="0" smtClean="0">
              <a:cs typeface="B Yagut" pitchFamily="2" charset="-78"/>
            </a:endParaRPr>
          </a:p>
          <a:p>
            <a:pPr algn="r">
              <a:buNone/>
            </a:pPr>
            <a:r>
              <a:rPr lang="fa-IR" dirty="0" smtClean="0">
                <a:cs typeface="B Yagut" pitchFamily="2" charset="-78"/>
              </a:rPr>
              <a:t>بخصوص بچه ها و دست اندرکاران موادغذایی باید انجام شود .</a:t>
            </a:r>
            <a:endParaRPr lang="en-US" b="1" dirty="0" smtClean="0">
              <a:cs typeface="B Yagut" pitchFamily="2" charset="-78"/>
            </a:endParaRPr>
          </a:p>
          <a:p>
            <a:pPr algn="r">
              <a:buNone/>
            </a:pPr>
            <a:r>
              <a:rPr lang="fa-IR" dirty="0" smtClean="0">
                <a:cs typeface="B Yagut" pitchFamily="2" charset="-78"/>
              </a:rPr>
              <a:t>مصرف کیناکرین و مترونیدازول در زنان باردار ممنوع است. </a:t>
            </a:r>
          </a:p>
          <a:p>
            <a:pPr algn="r"/>
            <a:endParaRPr lang="fa-IR" dirty="0">
              <a:cs typeface="B Yagut" pitchFamily="2" charset="-78"/>
            </a:endParaRPr>
          </a:p>
        </p:txBody>
      </p:sp>
      <p:pic>
        <p:nvPicPr>
          <p:cNvPr id="4" name="~PP70.WAV">
            <a:hlinkClick r:id="" action="ppaction://media"/>
          </p:cNvPr>
          <p:cNvPicPr>
            <a:picLocks noRot="1" noChangeAspect="1"/>
          </p:cNvPicPr>
          <p:nvPr>
            <a:wavAudioFile r:embed="rId1" name="~PP70.WAV"/>
          </p:nvPr>
        </p:nvPicPr>
        <p:blipFill>
          <a:blip r:embed="rId3" cstate="print"/>
          <a:stretch>
            <a:fillRect/>
          </a:stretch>
        </p:blipFill>
        <p:spPr>
          <a:xfrm>
            <a:off x="8696325" y="6410325"/>
            <a:ext cx="304800" cy="304800"/>
          </a:xfrm>
          <a:prstGeom prst="rect">
            <a:avLst/>
          </a:prstGeom>
        </p:spPr>
      </p:pic>
      <p:pic>
        <p:nvPicPr>
          <p:cNvPr id="15362" name="Picture 2" descr="C:\Users\behvarzi\Desktop\images.jpg"/>
          <p:cNvPicPr>
            <a:picLocks noChangeAspect="1" noChangeArrowheads="1"/>
          </p:cNvPicPr>
          <p:nvPr/>
        </p:nvPicPr>
        <p:blipFill>
          <a:blip r:embed="rId4" cstate="print"/>
          <a:srcRect/>
          <a:stretch>
            <a:fillRect/>
          </a:stretch>
        </p:blipFill>
        <p:spPr bwMode="auto">
          <a:xfrm>
            <a:off x="304800" y="1371601"/>
            <a:ext cx="3276600" cy="2057400"/>
          </a:xfrm>
          <a:prstGeom prst="rect">
            <a:avLst/>
          </a:prstGeom>
          <a:noFill/>
        </p:spPr>
      </p:pic>
      <p:pic>
        <p:nvPicPr>
          <p:cNvPr id="15363" name="Picture 3" descr="C:\Users\behvarzi\Desktop\index.jpg"/>
          <p:cNvPicPr>
            <a:picLocks noChangeAspect="1" noChangeArrowheads="1"/>
          </p:cNvPicPr>
          <p:nvPr/>
        </p:nvPicPr>
        <p:blipFill>
          <a:blip r:embed="rId5" cstate="print"/>
          <a:srcRect/>
          <a:stretch>
            <a:fillRect/>
          </a:stretch>
        </p:blipFill>
        <p:spPr bwMode="auto">
          <a:xfrm>
            <a:off x="304800" y="3581400"/>
            <a:ext cx="3200400" cy="2743200"/>
          </a:xfrm>
          <a:prstGeom prst="rect">
            <a:avLst/>
          </a:prstGeom>
          <a:noFill/>
        </p:spPr>
      </p:pic>
    </p:spTree>
  </p:cSld>
  <p:clrMapOvr>
    <a:masterClrMapping/>
  </p:clrMapOvr>
  <p:transition advTm="217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Title 1"/>
          <p:cNvSpPr>
            <a:spLocks noGrp="1"/>
          </p:cNvSpPr>
          <p:nvPr>
            <p:ph type="title"/>
          </p:nvPr>
        </p:nvSpPr>
        <p:spPr/>
        <p:txBody>
          <a:bodyPr>
            <a:normAutofit/>
          </a:bodyPr>
          <a:lstStyle/>
          <a:p>
            <a:pPr algn="r" eaLnBrk="1" hangingPunct="1"/>
            <a:r>
              <a:rPr lang="fa-IR" sz="4000" dirty="0" smtClean="0">
                <a:cs typeface="B Yagut" pitchFamily="2" charset="-78"/>
              </a:rPr>
              <a:t>نکات مورد توجه در درمان ژیاردیازیس</a:t>
            </a:r>
          </a:p>
        </p:txBody>
      </p:sp>
      <p:sp>
        <p:nvSpPr>
          <p:cNvPr id="3" name="Content Placeholder 2"/>
          <p:cNvSpPr>
            <a:spLocks noGrp="1"/>
          </p:cNvSpPr>
          <p:nvPr>
            <p:ph idx="1"/>
          </p:nvPr>
        </p:nvSpPr>
        <p:spPr>
          <a:xfrm>
            <a:off x="457200" y="1371600"/>
            <a:ext cx="8229600" cy="4754563"/>
          </a:xfrm>
        </p:spPr>
        <p:txBody>
          <a:bodyPr>
            <a:noAutofit/>
          </a:bodyPr>
          <a:lstStyle/>
          <a:p>
            <a:pPr algn="r" eaLnBrk="1" hangingPunct="1">
              <a:buFontTx/>
              <a:buNone/>
              <a:defRPr/>
            </a:pPr>
            <a:r>
              <a:rPr lang="en-US" dirty="0" smtClean="0">
                <a:cs typeface="B Yagut" pitchFamily="2" charset="-78"/>
              </a:rPr>
              <a:t>.</a:t>
            </a:r>
            <a:r>
              <a:rPr lang="fa-IR" dirty="0" smtClean="0">
                <a:cs typeface="B Yagut" pitchFamily="2" charset="-78"/>
              </a:rPr>
              <a:t> -این دارو با یک غذای سبک مانند صبحانه خورده شود</a:t>
            </a:r>
          </a:p>
          <a:p>
            <a:pPr algn="r" eaLnBrk="1" hangingPunct="1">
              <a:buFontTx/>
              <a:buNone/>
              <a:defRPr/>
            </a:pPr>
            <a:r>
              <a:rPr lang="en-US" dirty="0" smtClean="0">
                <a:cs typeface="B Yagut" pitchFamily="2" charset="-78"/>
              </a:rPr>
              <a:t>.</a:t>
            </a:r>
            <a:r>
              <a:rPr lang="fa-IR" dirty="0" smtClean="0">
                <a:cs typeface="B Yagut" pitchFamily="2" charset="-78"/>
              </a:rPr>
              <a:t> - دارو را می توان یک ساعت قبل و 2ساعت بعد از غذا مصرف کرد</a:t>
            </a:r>
          </a:p>
          <a:p>
            <a:pPr algn="r" eaLnBrk="1" hangingPunct="1">
              <a:buFontTx/>
              <a:buNone/>
              <a:defRPr/>
            </a:pPr>
            <a:r>
              <a:rPr lang="fa-IR" dirty="0" smtClean="0">
                <a:cs typeface="B Yagut" pitchFamily="2" charset="-78"/>
              </a:rPr>
              <a:t>-در صورت عدم بهبودی می توان در مان را 7روز بعد تکرار کرد.</a:t>
            </a:r>
          </a:p>
          <a:p>
            <a:pPr algn="r" eaLnBrk="1" hangingPunct="1">
              <a:buFontTx/>
              <a:buNone/>
              <a:defRPr/>
            </a:pPr>
            <a:r>
              <a:rPr lang="fa-IR" dirty="0" smtClean="0">
                <a:cs typeface="B Yagut" pitchFamily="2" charset="-78"/>
              </a:rPr>
              <a:t>-برای کودکان خرد سال قرص خورد شده و با کمی آب داده شود </a:t>
            </a:r>
          </a:p>
          <a:p>
            <a:pPr algn="r" eaLnBrk="1" hangingPunct="1">
              <a:buFontTx/>
              <a:buNone/>
              <a:defRPr/>
            </a:pPr>
            <a:r>
              <a:rPr lang="fa-IR" dirty="0" smtClean="0">
                <a:cs typeface="B Yagut" pitchFamily="2" charset="-78"/>
              </a:rPr>
              <a:t>-یک ماه پس از درمان برای انجام آزمایش مدفوع به پزشک ارجاع شود.</a:t>
            </a:r>
            <a:endParaRPr lang="fa-IR" dirty="0">
              <a:cs typeface="B Yagut" pitchFamily="2" charset="-78"/>
            </a:endParaRPr>
          </a:p>
        </p:txBody>
      </p:sp>
      <p:pic>
        <p:nvPicPr>
          <p:cNvPr id="4" name="~PP1338.WAV">
            <a:hlinkClick r:id="" action="ppaction://media"/>
          </p:cNvPr>
          <p:cNvPicPr>
            <a:picLocks noRot="1" noChangeAspect="1"/>
          </p:cNvPicPr>
          <p:nvPr>
            <a:wavAudioFile r:embed="rId1" name="~PP1338.WAV"/>
          </p:nvPr>
        </p:nvPicPr>
        <p:blipFill>
          <a:blip r:embed="rId3" cstate="print"/>
          <a:stretch>
            <a:fillRect/>
          </a:stretch>
        </p:blipFill>
        <p:spPr>
          <a:xfrm>
            <a:off x="8696325" y="6410325"/>
            <a:ext cx="304800" cy="304800"/>
          </a:xfrm>
          <a:prstGeom prst="rect">
            <a:avLst/>
          </a:prstGeom>
        </p:spPr>
      </p:pic>
    </p:spTree>
  </p:cSld>
  <p:clrMapOvr>
    <a:masterClrMapping/>
  </p:clrMapOvr>
  <p:transition advTm="257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itle 1"/>
          <p:cNvSpPr>
            <a:spLocks noGrp="1"/>
          </p:cNvSpPr>
          <p:nvPr>
            <p:ph type="title"/>
          </p:nvPr>
        </p:nvSpPr>
        <p:spPr/>
        <p:txBody>
          <a:bodyPr>
            <a:normAutofit/>
          </a:bodyPr>
          <a:lstStyle/>
          <a:p>
            <a:pPr algn="r" eaLnBrk="1" hangingPunct="1"/>
            <a:r>
              <a:rPr lang="fa-IR" sz="4000" dirty="0" smtClean="0">
                <a:cs typeface="B Yagut" pitchFamily="2" charset="-78"/>
              </a:rPr>
              <a:t>کنترل</a:t>
            </a:r>
            <a:endParaRPr lang="en-US" sz="4000" dirty="0" smtClean="0">
              <a:cs typeface="B Yagut" pitchFamily="2" charset="-78"/>
            </a:endParaRPr>
          </a:p>
        </p:txBody>
      </p:sp>
      <p:sp>
        <p:nvSpPr>
          <p:cNvPr id="419843" name="Content Placeholder 2"/>
          <p:cNvSpPr>
            <a:spLocks noGrp="1"/>
          </p:cNvSpPr>
          <p:nvPr>
            <p:ph idx="1"/>
          </p:nvPr>
        </p:nvSpPr>
        <p:spPr/>
        <p:txBody>
          <a:bodyPr>
            <a:noAutofit/>
          </a:bodyPr>
          <a:lstStyle/>
          <a:p>
            <a:pPr algn="r" eaLnBrk="1" hangingPunct="1">
              <a:buNone/>
            </a:pPr>
            <a:r>
              <a:rPr lang="fa-IR" dirty="0" smtClean="0">
                <a:cs typeface="B Yagut" pitchFamily="2" charset="-78"/>
              </a:rPr>
              <a:t>- آموزش به افراد در خصوص رعایت بهداشت فردی</a:t>
            </a:r>
          </a:p>
          <a:p>
            <a:pPr algn="r" eaLnBrk="1" hangingPunct="1">
              <a:buNone/>
            </a:pPr>
            <a:r>
              <a:rPr lang="fa-IR" dirty="0" smtClean="0">
                <a:cs typeface="B Yagut" pitchFamily="2" charset="-78"/>
              </a:rPr>
              <a:t>-آبهای آشامیدنی الوده به مدفوع از صافی عبور داده شوند</a:t>
            </a:r>
          </a:p>
          <a:p>
            <a:pPr algn="r" eaLnBrk="1" hangingPunct="1">
              <a:buNone/>
            </a:pPr>
            <a:r>
              <a:rPr lang="fa-IR" dirty="0" smtClean="0">
                <a:cs typeface="B Yagut" pitchFamily="2" charset="-78"/>
              </a:rPr>
              <a:t>-آب اشا میدنی از الوده شدن به مدفوع انسانی وحیوانی محا فظت شود</a:t>
            </a:r>
          </a:p>
          <a:p>
            <a:pPr algn="r" eaLnBrk="1" hangingPunct="1">
              <a:buNone/>
            </a:pPr>
            <a:r>
              <a:rPr lang="fa-IR" dirty="0" smtClean="0">
                <a:cs typeface="B Yagut" pitchFamily="2" charset="-78"/>
              </a:rPr>
              <a:t>-مدفوع به طرق بهداشتی دفع شود </a:t>
            </a:r>
          </a:p>
          <a:p>
            <a:pPr algn="r" eaLnBrk="1" hangingPunct="1">
              <a:buNone/>
            </a:pPr>
            <a:r>
              <a:rPr lang="fa-IR" dirty="0" smtClean="0">
                <a:cs typeface="B Yagut" pitchFamily="2" charset="-78"/>
              </a:rPr>
              <a:t>-در مواقع اضطراری اب مصرفی جوشانده شود </a:t>
            </a:r>
            <a:endParaRPr lang="en-US" dirty="0" smtClean="0">
              <a:cs typeface="B Yagut" pitchFamily="2" charset="-78"/>
            </a:endParaRPr>
          </a:p>
        </p:txBody>
      </p:sp>
      <p:pic>
        <p:nvPicPr>
          <p:cNvPr id="4" name="~PP686.WAV">
            <a:hlinkClick r:id="" action="ppaction://media"/>
          </p:cNvPr>
          <p:cNvPicPr>
            <a:picLocks noRot="1" noChangeAspect="1"/>
          </p:cNvPicPr>
          <p:nvPr>
            <a:wavAudioFile r:embed="rId1" name="~PP686.WAV"/>
          </p:nvPr>
        </p:nvPicPr>
        <p:blipFill>
          <a:blip r:embed="rId3" cstate="print"/>
          <a:stretch>
            <a:fillRect/>
          </a:stretch>
        </p:blipFill>
        <p:spPr>
          <a:xfrm>
            <a:off x="8696325" y="6410325"/>
            <a:ext cx="304800" cy="304800"/>
          </a:xfrm>
          <a:prstGeom prst="rect">
            <a:avLst/>
          </a:prstGeom>
        </p:spPr>
      </p:pic>
    </p:spTree>
  </p:cSld>
  <p:clrMapOvr>
    <a:masterClrMapping/>
  </p:clrMapOvr>
  <p:transition advTm="197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itle 1"/>
          <p:cNvSpPr>
            <a:spLocks noGrp="1"/>
          </p:cNvSpPr>
          <p:nvPr>
            <p:ph type="title"/>
          </p:nvPr>
        </p:nvSpPr>
        <p:spPr/>
        <p:txBody>
          <a:bodyPr>
            <a:normAutofit/>
          </a:bodyPr>
          <a:lstStyle/>
          <a:p>
            <a:pPr algn="r" eaLnBrk="1" hangingPunct="1"/>
            <a:r>
              <a:rPr lang="fa-IR" sz="4000" dirty="0" smtClean="0">
                <a:cs typeface="B Yagut" pitchFamily="2" charset="-78"/>
              </a:rPr>
              <a:t>کنترل بیماران و تماسها </a:t>
            </a:r>
            <a:endParaRPr lang="en-US" sz="4000" dirty="0" smtClean="0">
              <a:cs typeface="B Yagut" pitchFamily="2" charset="-78"/>
            </a:endParaRPr>
          </a:p>
        </p:txBody>
      </p:sp>
      <p:sp>
        <p:nvSpPr>
          <p:cNvPr id="420867" name="Content Placeholder 2"/>
          <p:cNvSpPr>
            <a:spLocks noGrp="1"/>
          </p:cNvSpPr>
          <p:nvPr>
            <p:ph idx="1"/>
          </p:nvPr>
        </p:nvSpPr>
        <p:spPr/>
        <p:txBody>
          <a:bodyPr>
            <a:noAutofit/>
          </a:bodyPr>
          <a:lstStyle/>
          <a:p>
            <a:pPr algn="r" eaLnBrk="1" hangingPunct="1">
              <a:buNone/>
            </a:pPr>
            <a:r>
              <a:rPr lang="fa-IR" dirty="0" smtClean="0">
                <a:cs typeface="B Yagut" pitchFamily="2" charset="-78"/>
              </a:rPr>
              <a:t>-گزارش و ارجاع موارد مشکوک به مر کز خدمات جامع سلامت</a:t>
            </a:r>
          </a:p>
          <a:p>
            <a:pPr algn="r" eaLnBrk="1" hangingPunct="1">
              <a:buNone/>
            </a:pPr>
            <a:r>
              <a:rPr lang="fa-IR" dirty="0" smtClean="0">
                <a:cs typeface="B Yagut" pitchFamily="2" charset="-78"/>
              </a:rPr>
              <a:t>-جداسازی ندارد</a:t>
            </a:r>
          </a:p>
          <a:p>
            <a:pPr algn="r" eaLnBrk="1" hangingPunct="1">
              <a:buNone/>
            </a:pPr>
            <a:r>
              <a:rPr lang="fa-IR" dirty="0" smtClean="0">
                <a:cs typeface="B Yagut" pitchFamily="2" charset="-78"/>
              </a:rPr>
              <a:t>-گندزدایی همزمان مدفوع و اشیا ء بیماران</a:t>
            </a:r>
          </a:p>
          <a:p>
            <a:pPr algn="r" eaLnBrk="1" hangingPunct="1">
              <a:buNone/>
            </a:pPr>
            <a:r>
              <a:rPr lang="fa-IR" dirty="0" smtClean="0">
                <a:cs typeface="B Yagut" pitchFamily="2" charset="-78"/>
              </a:rPr>
              <a:t>- قرنطینه ندارد </a:t>
            </a:r>
          </a:p>
          <a:p>
            <a:pPr algn="r" eaLnBrk="1" hangingPunct="1">
              <a:buNone/>
            </a:pPr>
            <a:r>
              <a:rPr lang="fa-IR" dirty="0" smtClean="0">
                <a:cs typeface="B Yagut" pitchFamily="2" charset="-78"/>
              </a:rPr>
              <a:t>-مصونسازی تماس ها ندارد </a:t>
            </a:r>
          </a:p>
          <a:p>
            <a:pPr algn="r" eaLnBrk="1" hangingPunct="1">
              <a:buNone/>
            </a:pPr>
            <a:r>
              <a:rPr lang="fa-IR" dirty="0" smtClean="0">
                <a:cs typeface="B Yagut" pitchFamily="2" charset="-78"/>
              </a:rPr>
              <a:t>-تحقیق از تما سها و منبع الودگی </a:t>
            </a:r>
            <a:endParaRPr lang="en-US" dirty="0" smtClean="0">
              <a:cs typeface="B Yagut" pitchFamily="2" charset="-78"/>
            </a:endParaRPr>
          </a:p>
        </p:txBody>
      </p:sp>
      <p:pic>
        <p:nvPicPr>
          <p:cNvPr id="4" name="~PP3724.WAV">
            <a:hlinkClick r:id="" action="ppaction://media"/>
          </p:cNvPr>
          <p:cNvPicPr>
            <a:picLocks noRot="1" noChangeAspect="1"/>
          </p:cNvPicPr>
          <p:nvPr>
            <a:wavAudioFile r:embed="rId1" name="~PP3724.WAV"/>
          </p:nvPr>
        </p:nvPicPr>
        <p:blipFill>
          <a:blip r:embed="rId3" cstate="print"/>
          <a:stretch>
            <a:fillRect/>
          </a:stretch>
        </p:blipFill>
        <p:spPr>
          <a:xfrm>
            <a:off x="8696325" y="6410325"/>
            <a:ext cx="304800" cy="304800"/>
          </a:xfrm>
          <a:prstGeom prst="rect">
            <a:avLst/>
          </a:prstGeom>
        </p:spPr>
      </p:pic>
    </p:spTree>
  </p:cSld>
  <p:clrMapOvr>
    <a:masterClrMapping/>
  </p:clrMapOvr>
  <p:transition advTm="193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مراﻗﺒﺖ و ﭘﯿﺸﮕﯿﺮی</a:t>
            </a:r>
            <a:r>
              <a:rPr lang="fa-IR" dirty="0" smtClean="0">
                <a:cs typeface="B Yagut" pitchFamily="2" charset="-78"/>
              </a:rPr>
              <a:t/>
            </a:r>
            <a:br>
              <a:rPr lang="fa-IR" dirty="0" smtClean="0">
                <a:cs typeface="B Yagut" pitchFamily="2" charset="-78"/>
              </a:rPr>
            </a:br>
            <a:endParaRPr lang="fa-IR" dirty="0">
              <a:cs typeface="B Yagut" pitchFamily="2" charset="-78"/>
            </a:endParaRPr>
          </a:p>
        </p:txBody>
      </p:sp>
      <p:sp>
        <p:nvSpPr>
          <p:cNvPr id="3" name="Content Placeholder 2"/>
          <p:cNvSpPr>
            <a:spLocks noGrp="1"/>
          </p:cNvSpPr>
          <p:nvPr>
            <p:ph idx="1"/>
          </p:nvPr>
        </p:nvSpPr>
        <p:spPr/>
        <p:txBody>
          <a:bodyPr>
            <a:noAutofit/>
          </a:bodyPr>
          <a:lstStyle/>
          <a:p>
            <a:pPr algn="r">
              <a:buNone/>
            </a:pPr>
            <a:r>
              <a:rPr lang="fa-IR" dirty="0" smtClean="0">
                <a:cs typeface="B Yagut" pitchFamily="2" charset="-78"/>
              </a:rPr>
              <a:t>ارﺟﺎع ﻣﻮارد ﻣﺸﮑﻮک ﺑﻪ ﻣﺮﮐﺰ خدمات جامع سلامت و ﭘﯿﮕﯿﺮی کامل ﺗﺎ ﺣﺼﻮل ﻧﺘﯿﺠﻪ.</a:t>
            </a:r>
          </a:p>
          <a:p>
            <a:pPr algn="r">
              <a:buNone/>
            </a:pPr>
            <a:r>
              <a:rPr lang="fa-IR" dirty="0" smtClean="0">
                <a:cs typeface="B Yagut" pitchFamily="2" charset="-78"/>
              </a:rPr>
              <a:t>- آﻣﻮزش ﺑﻪ ﻣﺮدم در ﻣﻮرد دﻓﻊ ﺻﺤﯿﺢ زﺑﺎﻟﻪ و ﻣﺪﻓﻮع.</a:t>
            </a:r>
            <a:br>
              <a:rPr lang="fa-IR" dirty="0" smtClean="0">
                <a:cs typeface="B Yagut" pitchFamily="2" charset="-78"/>
              </a:rPr>
            </a:br>
            <a:r>
              <a:rPr lang="fa-IR" dirty="0" smtClean="0">
                <a:cs typeface="B Yagut" pitchFamily="2" charset="-78"/>
              </a:rPr>
              <a:t>- رﻋﺎﯾﺖ ﻓﺎﺻﻠﻪ ﺑﯿﻦ ﭼﺎه ﻓﺎﺿﻼب و ﭼﺎه آب آﺷﺎﻣﯿﺪﻧﯽ و ﺿﺪ ﻋﻔﻮﻧﯽ ﮐﺮدن سرویس بهداشتی های آﻟﻮده.</a:t>
            </a:r>
            <a:br>
              <a:rPr lang="fa-IR" dirty="0" smtClean="0">
                <a:cs typeface="B Yagut" pitchFamily="2" charset="-78"/>
              </a:rPr>
            </a:br>
            <a:r>
              <a:rPr lang="fa-IR" dirty="0" smtClean="0">
                <a:cs typeface="B Yagut" pitchFamily="2" charset="-78"/>
              </a:rPr>
              <a:t>- آﻣﻮزش ﺑﻪ ﻣﺮدم در ﻣﻮرد اﻫﻤﯿﺖ ﺷﺴﺘﺸﻮی دست ها ﺑﺎ آب و ﺻﺎﺑﻮن ﺑﻌﺪ از اﺟﺎﺑﺖ ﻣﺰاج و ﻗﺒﻞ از ﺗﻬﯿﻪ و ﻣﺼﺮف ﻏﺬا.</a:t>
            </a:r>
            <a:br>
              <a:rPr lang="fa-IR" dirty="0" smtClean="0">
                <a:cs typeface="B Yagut" pitchFamily="2" charset="-78"/>
              </a:rPr>
            </a:br>
            <a:endParaRPr lang="fa-IR" dirty="0" smtClean="0">
              <a:cs typeface="B Yagut" pitchFamily="2" charset="-78"/>
            </a:endParaRPr>
          </a:p>
          <a:p>
            <a:pPr algn="r"/>
            <a:endParaRPr lang="fa-IR" dirty="0">
              <a:cs typeface="B Yagut" pitchFamily="2" charset="-78"/>
            </a:endParaRPr>
          </a:p>
        </p:txBody>
      </p:sp>
      <p:pic>
        <p:nvPicPr>
          <p:cNvPr id="4" name="~PP724.WAV">
            <a:hlinkClick r:id="" action="ppaction://media"/>
          </p:cNvPr>
          <p:cNvPicPr>
            <a:picLocks noRot="1" noChangeAspect="1"/>
          </p:cNvPicPr>
          <p:nvPr>
            <a:wavAudioFile r:embed="rId1" name="~PP724.WAV"/>
          </p:nvPr>
        </p:nvPicPr>
        <p:blipFill>
          <a:blip r:embed="rId3" cstate="print"/>
          <a:stretch>
            <a:fillRect/>
          </a:stretch>
        </p:blipFill>
        <p:spPr>
          <a:xfrm>
            <a:off x="8696325" y="6410325"/>
            <a:ext cx="304800" cy="304800"/>
          </a:xfrm>
          <a:prstGeom prst="rect">
            <a:avLst/>
          </a:prstGeom>
        </p:spPr>
      </p:pic>
    </p:spTree>
  </p:cSld>
  <p:clrMapOvr>
    <a:masterClrMapping/>
  </p:clrMapOvr>
  <p:transition advTm="256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r"/>
            <a:r>
              <a:rPr lang="fa-IR" sz="4000" dirty="0" smtClean="0">
                <a:cs typeface="B Yagut" pitchFamily="2" charset="-78"/>
              </a:rPr>
              <a:t>مراقبت وپیشگیری</a:t>
            </a:r>
            <a:endParaRPr lang="fa-IR" sz="4000" dirty="0">
              <a:cs typeface="B Yagut" pitchFamily="2" charset="-78"/>
            </a:endParaRPr>
          </a:p>
        </p:txBody>
      </p:sp>
      <p:sp>
        <p:nvSpPr>
          <p:cNvPr id="3" name="Content Placeholder 2"/>
          <p:cNvSpPr>
            <a:spLocks noGrp="1"/>
          </p:cNvSpPr>
          <p:nvPr>
            <p:ph idx="1"/>
          </p:nvPr>
        </p:nvSpPr>
        <p:spPr>
          <a:xfrm>
            <a:off x="457200" y="1219200"/>
            <a:ext cx="8229600" cy="4906963"/>
          </a:xfrm>
        </p:spPr>
        <p:txBody>
          <a:bodyPr>
            <a:noAutofit/>
          </a:bodyPr>
          <a:lstStyle/>
          <a:p>
            <a:pPr algn="r">
              <a:buNone/>
            </a:pPr>
            <a:r>
              <a:rPr lang="fa-IR" dirty="0" smtClean="0">
                <a:cs typeface="B Yagut" pitchFamily="2" charset="-78"/>
              </a:rPr>
              <a:t>-آﻣﻮزش نکات بهداشت فردی ومحیط ﺑه بیمار و اﻃﺮاﻓﯿﺎن ﺑﯿﻤﺎر </a:t>
            </a:r>
          </a:p>
          <a:p>
            <a:pPr algn="r">
              <a:buNone/>
            </a:pPr>
            <a:r>
              <a:rPr lang="fa-IR" dirty="0" smtClean="0">
                <a:cs typeface="B Yagut" pitchFamily="2" charset="-78"/>
              </a:rPr>
              <a:t>-ﺿﺪ ﻋﻔﻮﻧﯽ ﻧﻤﻮدن وﺳﺎیل و اﺷﯿﺎء ﺑﯿﻤﺎر و اﺳﺘﻔﺎده ﻧﮑﺮدن از آﻧﻬﺎ.</a:t>
            </a:r>
            <a:br>
              <a:rPr lang="fa-IR" dirty="0" smtClean="0">
                <a:cs typeface="B Yagut" pitchFamily="2" charset="-78"/>
              </a:rPr>
            </a:br>
            <a:r>
              <a:rPr lang="fa-IR" dirty="0" smtClean="0">
                <a:cs typeface="B Yagut" pitchFamily="2" charset="-78"/>
              </a:rPr>
              <a:t>- آﻣﻮزش ﺑﻪ اﻃﺮاﻓﯿﺎن ﺑﯿﻤﺎر در ﻣﻮرد ﺟﻮﺷﺎﻧﯿﺪن آب آﺷﺎﻣﯿﺪﻧﯽ </a:t>
            </a:r>
            <a:br>
              <a:rPr lang="fa-IR" dirty="0" smtClean="0">
                <a:cs typeface="B Yagut" pitchFamily="2" charset="-78"/>
              </a:rPr>
            </a:br>
            <a:r>
              <a:rPr lang="fa-IR" sz="3600" dirty="0" smtClean="0">
                <a:cs typeface="B Yagut" pitchFamily="2" charset="-78"/>
              </a:rPr>
              <a:t>-</a:t>
            </a:r>
            <a:r>
              <a:rPr lang="fa-IR" dirty="0" smtClean="0">
                <a:cs typeface="B Yagut" pitchFamily="2" charset="-78"/>
              </a:rPr>
              <a:t>ﻧﻈﺎرت دﻗﯿﻖ ﺑﺮ ﮐﺎر اغذیه فروشی ها و ﻧﻈﺎرت ﺑﺮ ﺗﻬﯿﻪ و ﺗﻮزﯾﻊ ﻣﻮاد غذایی</a:t>
            </a:r>
            <a:br>
              <a:rPr lang="fa-IR" dirty="0" smtClean="0">
                <a:cs typeface="B Yagut" pitchFamily="2" charset="-78"/>
              </a:rPr>
            </a:br>
            <a:r>
              <a:rPr lang="fa-IR" dirty="0" smtClean="0">
                <a:cs typeface="B Yagut" pitchFamily="2" charset="-78"/>
              </a:rPr>
              <a:t>- ﭘﯿﮕﯿﺮی ﺑﯿﻤﺎران ﺷﻨﺎﺧﺘﻪ ﺷﺪه ﺗﺤﺖ درﻣﺎن</a:t>
            </a:r>
            <a:endParaRPr lang="fa-IR" dirty="0"/>
          </a:p>
        </p:txBody>
      </p:sp>
      <p:pic>
        <p:nvPicPr>
          <p:cNvPr id="4" name="~PP1619.WAV">
            <a:hlinkClick r:id="" action="ppaction://media"/>
          </p:cNvPr>
          <p:cNvPicPr>
            <a:picLocks noRot="1" noChangeAspect="1"/>
          </p:cNvPicPr>
          <p:nvPr>
            <a:wavAudioFile r:embed="rId1" name="~PP1619.WAV"/>
          </p:nvPr>
        </p:nvPicPr>
        <p:blipFill>
          <a:blip r:embed="rId3" cstate="print"/>
          <a:stretch>
            <a:fillRect/>
          </a:stretch>
        </p:blipFill>
        <p:spPr>
          <a:xfrm>
            <a:off x="8696325" y="6410325"/>
            <a:ext cx="304800" cy="304800"/>
          </a:xfrm>
          <a:prstGeom prst="rect">
            <a:avLst/>
          </a:prstGeom>
        </p:spPr>
      </p:pic>
    </p:spTree>
  </p:cSld>
  <p:clrMapOvr>
    <a:masterClrMapping/>
  </p:clrMapOvr>
  <p:transition advTm="213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Title 1"/>
          <p:cNvSpPr>
            <a:spLocks noGrp="1"/>
          </p:cNvSpPr>
          <p:nvPr>
            <p:ph type="title"/>
          </p:nvPr>
        </p:nvSpPr>
        <p:spPr/>
        <p:txBody>
          <a:bodyPr>
            <a:normAutofit/>
          </a:bodyPr>
          <a:lstStyle/>
          <a:p>
            <a:pPr eaLnBrk="1" hangingPunct="1"/>
            <a:r>
              <a:rPr lang="fa-IR" sz="4000" dirty="0" smtClean="0">
                <a:cs typeface="B Yagut" pitchFamily="2" charset="-78"/>
              </a:rPr>
              <a:t>چهار مشخصه بیماریهای روده ای  </a:t>
            </a:r>
            <a:endParaRPr lang="en-US" sz="4000" dirty="0" smtClean="0">
              <a:cs typeface="B Yagut" pitchFamily="2" charset="-78"/>
            </a:endParaRPr>
          </a:p>
        </p:txBody>
      </p:sp>
      <p:sp>
        <p:nvSpPr>
          <p:cNvPr id="423939" name="Content Placeholder 2"/>
          <p:cNvSpPr>
            <a:spLocks noGrp="1"/>
          </p:cNvSpPr>
          <p:nvPr>
            <p:ph idx="1"/>
          </p:nvPr>
        </p:nvSpPr>
        <p:spPr/>
        <p:txBody>
          <a:bodyPr>
            <a:normAutofit/>
          </a:bodyPr>
          <a:lstStyle/>
          <a:p>
            <a:pPr algn="r" eaLnBrk="1" hangingPunct="1">
              <a:lnSpc>
                <a:spcPct val="200000"/>
              </a:lnSpc>
              <a:buNone/>
            </a:pPr>
            <a:r>
              <a:rPr lang="fa-IR" dirty="0" smtClean="0">
                <a:cs typeface="B Yagut" pitchFamily="2" charset="-78"/>
              </a:rPr>
              <a:t>1- ژیاردیا لامبلیا (اسهال چرب)</a:t>
            </a:r>
          </a:p>
          <a:p>
            <a:pPr algn="r" eaLnBrk="1" hangingPunct="1">
              <a:lnSpc>
                <a:spcPct val="200000"/>
              </a:lnSpc>
              <a:buNone/>
            </a:pPr>
            <a:r>
              <a:rPr lang="fa-IR" dirty="0" smtClean="0">
                <a:cs typeface="B Yagut" pitchFamily="2" charset="-78"/>
              </a:rPr>
              <a:t>2-آمییبازیس (اسهال همراه با خون وبلغم )</a:t>
            </a:r>
          </a:p>
          <a:p>
            <a:pPr algn="r" eaLnBrk="1" hangingPunct="1">
              <a:lnSpc>
                <a:spcPct val="200000"/>
              </a:lnSpc>
              <a:buNone/>
            </a:pPr>
            <a:r>
              <a:rPr lang="fa-IR" dirty="0" smtClean="0">
                <a:cs typeface="B Yagut" pitchFamily="2" charset="-78"/>
              </a:rPr>
              <a:t>3-شیگلوزیس (پیچش ودرد شکم )</a:t>
            </a:r>
          </a:p>
          <a:p>
            <a:pPr algn="r" eaLnBrk="1" hangingPunct="1">
              <a:lnSpc>
                <a:spcPct val="200000"/>
              </a:lnSpc>
              <a:buNone/>
            </a:pPr>
            <a:r>
              <a:rPr lang="fa-IR" dirty="0" smtClean="0">
                <a:cs typeface="B Yagut" pitchFamily="2" charset="-78"/>
              </a:rPr>
              <a:t>4-شیگلا دیسانتری (اسهال خونی)</a:t>
            </a:r>
          </a:p>
        </p:txBody>
      </p:sp>
      <p:pic>
        <p:nvPicPr>
          <p:cNvPr id="4" name="~PP1063.WAV">
            <a:hlinkClick r:id="" action="ppaction://media"/>
          </p:cNvPr>
          <p:cNvPicPr>
            <a:picLocks noRot="1" noChangeAspect="1"/>
          </p:cNvPicPr>
          <p:nvPr>
            <a:wavAudioFile r:embed="rId1" name="~PP1063.WAV"/>
          </p:nvPr>
        </p:nvPicPr>
        <p:blipFill>
          <a:blip r:embed="rId3" cstate="print"/>
          <a:stretch>
            <a:fillRect/>
          </a:stretch>
        </p:blipFill>
        <p:spPr>
          <a:xfrm>
            <a:off x="8696325" y="6410325"/>
            <a:ext cx="304800" cy="304800"/>
          </a:xfrm>
          <a:prstGeom prst="rect">
            <a:avLst/>
          </a:prstGeom>
        </p:spPr>
      </p:pic>
    </p:spTree>
  </p:cSld>
  <p:clrMapOvr>
    <a:masterClrMapping/>
  </p:clrMapOvr>
  <p:transition advTm="157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944562"/>
          </a:xfrm>
        </p:spPr>
        <p:txBody>
          <a:bodyPr>
            <a:normAutofit/>
          </a:bodyPr>
          <a:lstStyle/>
          <a:p>
            <a:r>
              <a:rPr lang="fa-IR" sz="4000" dirty="0" smtClean="0">
                <a:cs typeface="B Yagut" pitchFamily="2" charset="-78"/>
              </a:rPr>
              <a:t>خلاصه مطالب و نتیجه گیری </a:t>
            </a:r>
            <a:endParaRPr lang="en-US" sz="4000" dirty="0" smtClean="0">
              <a:cs typeface="B Yagut" pitchFamily="2" charset="-78"/>
            </a:endParaRPr>
          </a:p>
        </p:txBody>
      </p:sp>
      <p:sp>
        <p:nvSpPr>
          <p:cNvPr id="43011" name="Content Placeholder 2"/>
          <p:cNvSpPr>
            <a:spLocks noGrp="1"/>
          </p:cNvSpPr>
          <p:nvPr>
            <p:ph idx="1"/>
          </p:nvPr>
        </p:nvSpPr>
        <p:spPr>
          <a:xfrm>
            <a:off x="457200" y="1447800"/>
            <a:ext cx="8229600" cy="4678363"/>
          </a:xfrm>
        </p:spPr>
        <p:txBody>
          <a:bodyPr>
            <a:noAutofit/>
          </a:bodyPr>
          <a:lstStyle/>
          <a:p>
            <a:pPr algn="r">
              <a:buNone/>
            </a:pPr>
            <a:r>
              <a:rPr lang="fa-IR" dirty="0" smtClean="0">
                <a:cs typeface="B Yagut" pitchFamily="2" charset="-78"/>
              </a:rPr>
              <a:t>ژیاردیازیس یک بیماری اسهالی است که به‌وسیله تک‌یاخته انگلی به‌نام  ژیاردیا لامبلیا ایجاد می‌شود</a:t>
            </a:r>
            <a:r>
              <a:rPr lang="fa-IR" sz="4000" dirty="0" smtClean="0">
                <a:cs typeface="B Yagut" pitchFamily="2" charset="-78"/>
              </a:rPr>
              <a:t>. </a:t>
            </a:r>
            <a:r>
              <a:rPr lang="fa-IR" dirty="0" smtClean="0">
                <a:cs typeface="B Yagut" pitchFamily="2" charset="-78"/>
              </a:rPr>
              <a:t>انگل</a:t>
            </a:r>
            <a:r>
              <a:rPr lang="fa-IR" sz="4400" dirty="0" smtClean="0">
                <a:cs typeface="B Yagut" pitchFamily="2" charset="-78"/>
              </a:rPr>
              <a:t> </a:t>
            </a:r>
            <a:r>
              <a:rPr lang="fa-IR" sz="3600" dirty="0" smtClean="0">
                <a:cs typeface="B Yagut" pitchFamily="2" charset="-78"/>
              </a:rPr>
              <a:t>ژیاردیا دارای </a:t>
            </a:r>
            <a:r>
              <a:rPr lang="fa-IR" sz="4400" dirty="0" smtClean="0">
                <a:cs typeface="B Yagut" pitchFamily="2" charset="-78"/>
              </a:rPr>
              <a:t>دو </a:t>
            </a:r>
            <a:r>
              <a:rPr lang="fa-IR" sz="3600" dirty="0" smtClean="0">
                <a:cs typeface="B Yagut" pitchFamily="2" charset="-78"/>
              </a:rPr>
              <a:t>شکل تروفوزوئیت و کیست است دوره کمون بیماری 3تا25روز با میا نه ای معادل 7تا14روز متغیر </a:t>
            </a:r>
            <a:r>
              <a:rPr lang="fa-IR" dirty="0" smtClean="0">
                <a:cs typeface="B Yagut" pitchFamily="2" charset="-78"/>
              </a:rPr>
              <a:t>مخزن </a:t>
            </a:r>
            <a:r>
              <a:rPr lang="fa-IR" sz="3600" dirty="0" smtClean="0">
                <a:cs typeface="B Yagut" pitchFamily="2" charset="-78"/>
              </a:rPr>
              <a:t>بیماری ژیاردیازیس انسان می باشد </a:t>
            </a:r>
            <a:r>
              <a:rPr lang="fa-IR" dirty="0" smtClean="0">
                <a:cs typeface="B Yagut" pitchFamily="2" charset="-78"/>
              </a:rPr>
              <a:t>این بیماری با داروهای  فورازولیدون </a:t>
            </a:r>
            <a:r>
              <a:rPr lang="en-US" dirty="0" smtClean="0">
                <a:cs typeface="B Yagut" pitchFamily="2" charset="-78"/>
              </a:rPr>
              <a:t>.</a:t>
            </a:r>
            <a:r>
              <a:rPr lang="fa-IR" dirty="0" smtClean="0">
                <a:cs typeface="B Yagut" pitchFamily="2" charset="-78"/>
              </a:rPr>
              <a:t>، ‌مترونیدازول و کیناکرین درمان می شود</a:t>
            </a:r>
            <a:endParaRPr lang="en-US" sz="4000" dirty="0" smtClean="0">
              <a:cs typeface="B Yagut" pitchFamily="2" charset="-78"/>
            </a:endParaRPr>
          </a:p>
          <a:p>
            <a:pPr algn="r">
              <a:buNone/>
            </a:pPr>
            <a:endParaRPr lang="fa-IR" sz="4000" dirty="0" smtClean="0">
              <a:cs typeface="B Yagut" pitchFamily="2" charset="-78"/>
            </a:endParaRPr>
          </a:p>
          <a:p>
            <a:pPr algn="r">
              <a:buNone/>
            </a:pPr>
            <a:endParaRPr lang="fa-IR" sz="4000" dirty="0" smtClean="0">
              <a:cs typeface="B Yagut" pitchFamily="2" charset="-78"/>
            </a:endParaRPr>
          </a:p>
          <a:p>
            <a:pPr algn="r">
              <a:buNone/>
            </a:pPr>
            <a:r>
              <a:rPr lang="fa-IR" sz="4000" dirty="0" smtClean="0">
                <a:cs typeface="B Yagut" pitchFamily="2" charset="-78"/>
              </a:rPr>
              <a:t> </a:t>
            </a:r>
            <a:endParaRPr lang="en-US" sz="4000" dirty="0" smtClean="0">
              <a:cs typeface="B Yagut" pitchFamily="2" charset="-78"/>
            </a:endParaRPr>
          </a:p>
        </p:txBody>
      </p:sp>
      <p:pic>
        <p:nvPicPr>
          <p:cNvPr id="4" name="~PP659.WAV">
            <a:hlinkClick r:id="" action="ppaction://media"/>
          </p:cNvPr>
          <p:cNvPicPr>
            <a:picLocks noRot="1" noChangeAspect="1"/>
          </p:cNvPicPr>
          <p:nvPr>
            <a:wavAudioFile r:embed="rId1" name="~PP659.WAV"/>
          </p:nvPr>
        </p:nvPicPr>
        <p:blipFill>
          <a:blip r:embed="rId3" cstate="print"/>
          <a:stretch>
            <a:fillRect/>
          </a:stretch>
        </p:blipFill>
        <p:spPr>
          <a:xfrm>
            <a:off x="8696325" y="6410325"/>
            <a:ext cx="304800" cy="304800"/>
          </a:xfrm>
          <a:prstGeom prst="rect">
            <a:avLst/>
          </a:prstGeom>
        </p:spPr>
      </p:pic>
    </p:spTree>
  </p:cSld>
  <p:clrMapOvr>
    <a:masterClrMapping/>
  </p:clrMapOvr>
  <p:transition advTm="241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Autofit/>
          </a:bodyPr>
          <a:lstStyle/>
          <a:p>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تمرین نظری</a:t>
            </a:r>
            <a:r>
              <a:rPr lang="fa-IR" sz="4000" dirty="0" smtClean="0">
                <a:solidFill>
                  <a:srgbClr val="FF0000"/>
                </a:solidFill>
              </a:rPr>
              <a:t/>
            </a:r>
            <a:br>
              <a:rPr lang="fa-IR" sz="4000" dirty="0" smtClean="0">
                <a:solidFill>
                  <a:srgbClr val="FF0000"/>
                </a:solidFill>
              </a:rPr>
            </a:br>
            <a:endParaRPr lang="fa-IR" sz="4000" dirty="0" smtClean="0"/>
          </a:p>
        </p:txBody>
      </p:sp>
      <p:sp>
        <p:nvSpPr>
          <p:cNvPr id="44035" name="Content Placeholder 5"/>
          <p:cNvSpPr>
            <a:spLocks noGrp="1"/>
          </p:cNvSpPr>
          <p:nvPr>
            <p:ph idx="1"/>
          </p:nvPr>
        </p:nvSpPr>
        <p:spPr/>
        <p:txBody>
          <a:bodyPr>
            <a:noAutofit/>
          </a:bodyPr>
          <a:lstStyle/>
          <a:p>
            <a:pPr algn="r" rtl="1">
              <a:buNone/>
            </a:pPr>
            <a:r>
              <a:rPr lang="fa-IR" dirty="0" smtClean="0">
                <a:cs typeface="B Yagut" pitchFamily="2" charset="-78"/>
              </a:rPr>
              <a:t>1- تعریف ژیاردیازیس را توضیح دهید.؟</a:t>
            </a:r>
          </a:p>
          <a:p>
            <a:pPr algn="r" rtl="1">
              <a:buNone/>
            </a:pPr>
            <a:r>
              <a:rPr lang="fa-IR" dirty="0" smtClean="0">
                <a:cs typeface="B Yagut" pitchFamily="2" charset="-78"/>
              </a:rPr>
              <a:t>2-  کدام یک عامل اسهال چرب می باشد؟</a:t>
            </a:r>
          </a:p>
          <a:p>
            <a:pPr algn="r" rtl="1">
              <a:buNone/>
            </a:pPr>
            <a:r>
              <a:rPr lang="fa-IR" sz="2800" dirty="0" smtClean="0">
                <a:cs typeface="B Yagut" pitchFamily="2" charset="-78"/>
              </a:rPr>
              <a:t>الف- آسکاریس  ب- ژیاردیا زیس    ج- آمیبیازیس  د- شیگلوزیس</a:t>
            </a:r>
          </a:p>
          <a:p>
            <a:pPr algn="r" rtl="1">
              <a:buNone/>
            </a:pPr>
            <a:r>
              <a:rPr lang="fa-IR" dirty="0" smtClean="0">
                <a:cs typeface="B Yagut" pitchFamily="2" charset="-78"/>
              </a:rPr>
              <a:t>3-آلودگی به انگل ژیاردیازیس چگونه است.؟</a:t>
            </a:r>
          </a:p>
          <a:p>
            <a:pPr algn="r" rtl="1">
              <a:buNone/>
            </a:pPr>
            <a:r>
              <a:rPr lang="fa-IR" dirty="0" smtClean="0">
                <a:cs typeface="B Yagut" pitchFamily="2" charset="-78"/>
              </a:rPr>
              <a:t>5-عامل عفونت را شرح دهید؟</a:t>
            </a:r>
          </a:p>
          <a:p>
            <a:pPr algn="r" rtl="1">
              <a:buNone/>
            </a:pPr>
            <a:r>
              <a:rPr lang="fa-IR" dirty="0" smtClean="0">
                <a:cs typeface="B Yagut" pitchFamily="2" charset="-78"/>
              </a:rPr>
              <a:t>6- دوره کمون ژیاردیا ......تا...........است ؟</a:t>
            </a:r>
          </a:p>
          <a:p>
            <a:pPr algn="r" rtl="1">
              <a:buNone/>
            </a:pPr>
            <a:r>
              <a:rPr lang="fa-IR" dirty="0" smtClean="0">
                <a:cs typeface="B Yagut" pitchFamily="2" charset="-78"/>
              </a:rPr>
              <a:t>7- بیمارمبتلا به ژیاردیازیس با کدام داروها درمان شود؟</a:t>
            </a:r>
          </a:p>
          <a:p>
            <a:pPr algn="r" rtl="1">
              <a:buNone/>
            </a:pPr>
            <a:endParaRPr lang="fa-IR" dirty="0" smtClean="0">
              <a:cs typeface="B Yagut" pitchFamily="2" charset="-78"/>
            </a:endParaRPr>
          </a:p>
          <a:p>
            <a:pPr algn="r" rtl="1"/>
            <a:endParaRPr lang="fa-IR" dirty="0" smtClean="0">
              <a:cs typeface="B Yagut" pitchFamily="2" charset="-78"/>
            </a:endParaRPr>
          </a:p>
          <a:p>
            <a:pPr algn="r" rtl="1">
              <a:buFont typeface="Arial" pitchFamily="34" charset="0"/>
              <a:buNone/>
            </a:pPr>
            <a:endParaRPr lang="fa-IR" dirty="0" smtClean="0">
              <a:cs typeface="B Yagut" pitchFamily="2" charset="-78"/>
            </a:endParaRPr>
          </a:p>
        </p:txBody>
      </p:sp>
      <p:pic>
        <p:nvPicPr>
          <p:cNvPr id="4" name="~PP2529.WAV">
            <a:hlinkClick r:id="" action="ppaction://media"/>
          </p:cNvPr>
          <p:cNvPicPr>
            <a:picLocks noRot="1" noChangeAspect="1"/>
          </p:cNvPicPr>
          <p:nvPr>
            <a:wavAudioFile r:embed="rId1" name="~PP2529.WAV"/>
          </p:nvPr>
        </p:nvPicPr>
        <p:blipFill>
          <a:blip r:embed="rId3" cstate="print"/>
          <a:stretch>
            <a:fillRect/>
          </a:stretch>
        </p:blipFill>
        <p:spPr>
          <a:xfrm>
            <a:off x="8696325" y="6410325"/>
            <a:ext cx="304800" cy="304800"/>
          </a:xfrm>
          <a:prstGeom prst="rect">
            <a:avLst/>
          </a:prstGeom>
        </p:spPr>
      </p:pic>
    </p:spTree>
  </p:cSld>
  <p:clrMapOvr>
    <a:masterClrMapping/>
  </p:clrMapOvr>
  <p:transition advTm="99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lang="fa-IR" sz="3600" b="1" dirty="0" smtClean="0">
                <a:cs typeface="B Yagut" pitchFamily="2" charset="-78"/>
              </a:rPr>
              <a:t>منابع</a:t>
            </a:r>
            <a:endParaRPr lang="en-US" sz="3600" b="1" dirty="0" smtClean="0">
              <a:cs typeface="B Yagut" pitchFamily="2" charset="-78"/>
            </a:endParaRPr>
          </a:p>
        </p:txBody>
      </p:sp>
      <p:sp>
        <p:nvSpPr>
          <p:cNvPr id="46083" name="Content Placeholder 2"/>
          <p:cNvSpPr>
            <a:spLocks noGrp="1"/>
          </p:cNvSpPr>
          <p:nvPr>
            <p:ph idx="1"/>
          </p:nvPr>
        </p:nvSpPr>
        <p:spPr/>
        <p:txBody>
          <a:bodyPr>
            <a:normAutofit/>
          </a:bodyPr>
          <a:lstStyle/>
          <a:p>
            <a:pPr marL="0" indent="0" algn="r">
              <a:lnSpc>
                <a:spcPct val="150000"/>
              </a:lnSpc>
              <a:buFont typeface="Arial" pitchFamily="34" charset="0"/>
              <a:buNone/>
            </a:pPr>
            <a:r>
              <a:rPr lang="en-US" dirty="0" smtClean="0">
                <a:cs typeface="B Yagut" pitchFamily="2" charset="-78"/>
              </a:rPr>
              <a:t> </a:t>
            </a:r>
            <a:r>
              <a:rPr lang="fa-IR" dirty="0" smtClean="0">
                <a:cs typeface="B Yagut" pitchFamily="2" charset="-78"/>
              </a:rPr>
              <a:t>1- کتب  بیماریهای واگیر آموزش  بهورزی </a:t>
            </a:r>
          </a:p>
          <a:p>
            <a:pPr marL="0" indent="0" algn="r">
              <a:lnSpc>
                <a:spcPct val="150000"/>
              </a:lnSpc>
              <a:buFont typeface="Arial" pitchFamily="34" charset="0"/>
              <a:buNone/>
            </a:pPr>
            <a:r>
              <a:rPr lang="fa-IR" dirty="0" smtClean="0">
                <a:cs typeface="B Yagut" pitchFamily="2" charset="-78"/>
              </a:rPr>
              <a:t>2- کتاب بیماریهای انگلی صائبی اسماعیل</a:t>
            </a:r>
          </a:p>
          <a:p>
            <a:pPr marL="0" indent="0" algn="r">
              <a:lnSpc>
                <a:spcPct val="150000"/>
              </a:lnSpc>
              <a:buFont typeface="Arial" pitchFamily="34" charset="0"/>
              <a:buNone/>
            </a:pPr>
            <a:r>
              <a:rPr lang="fa-IR" dirty="0" smtClean="0">
                <a:cs typeface="B Yagut" pitchFamily="2" charset="-78"/>
              </a:rPr>
              <a:t>3-اپیدمیولوژی بیماریهای شایع درایران ویراست دکتر عزیزی دکتر حسین حاتمی – دکتر محسن جانقربانی</a:t>
            </a:r>
          </a:p>
          <a:p>
            <a:pPr marL="0" indent="0" algn="r">
              <a:lnSpc>
                <a:spcPct val="150000"/>
              </a:lnSpc>
              <a:buFont typeface="Arial" pitchFamily="34" charset="0"/>
              <a:buNone/>
            </a:pPr>
            <a:r>
              <a:rPr lang="fa-IR" dirty="0" smtClean="0">
                <a:cs typeface="B Yagut" pitchFamily="2" charset="-78"/>
              </a:rPr>
              <a:t> </a:t>
            </a:r>
          </a:p>
        </p:txBody>
      </p:sp>
      <p:pic>
        <p:nvPicPr>
          <p:cNvPr id="4" name="~PP3255.WAV">
            <a:hlinkClick r:id="" action="ppaction://media"/>
          </p:cNvPr>
          <p:cNvPicPr>
            <a:picLocks noRot="1" noChangeAspect="1"/>
          </p:cNvPicPr>
          <p:nvPr>
            <a:wavAudioFile r:embed="rId1" name="~PP3255.WAV"/>
          </p:nvPr>
        </p:nvPicPr>
        <p:blipFill>
          <a:blip r:embed="rId3" cstate="print"/>
          <a:stretch>
            <a:fillRect/>
          </a:stretch>
        </p:blipFill>
        <p:spPr>
          <a:xfrm>
            <a:off x="8696325" y="6410325"/>
            <a:ext cx="304800" cy="304800"/>
          </a:xfrm>
          <a:prstGeom prst="rect">
            <a:avLst/>
          </a:prstGeom>
        </p:spPr>
      </p:pic>
    </p:spTree>
  </p:cSld>
  <p:clrMapOvr>
    <a:masterClrMapping/>
  </p:clrMapOvr>
  <p:transition advTm="75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68362"/>
          </a:xfrm>
        </p:spPr>
        <p:txBody>
          <a:bodyPr>
            <a:noAutofit/>
          </a:bodyPr>
          <a:lstStyle/>
          <a:p>
            <a:pPr algn="r"/>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اهداف آموزشی</a:t>
            </a:r>
            <a:br>
              <a:rPr lang="fa-IR" sz="4000" dirty="0" smtClean="0">
                <a:cs typeface="B Yagut" pitchFamily="2" charset="-78"/>
              </a:rPr>
            </a:br>
            <a:endParaRPr lang="fa-IR" sz="4000" dirty="0" smtClean="0">
              <a:cs typeface="B Yagut" pitchFamily="2" charset="-78"/>
            </a:endParaRPr>
          </a:p>
        </p:txBody>
      </p:sp>
      <p:sp>
        <p:nvSpPr>
          <p:cNvPr id="5123" name="Content Placeholder 2"/>
          <p:cNvSpPr>
            <a:spLocks noGrp="1"/>
          </p:cNvSpPr>
          <p:nvPr>
            <p:ph idx="1"/>
          </p:nvPr>
        </p:nvSpPr>
        <p:spPr>
          <a:xfrm>
            <a:off x="457200" y="1000125"/>
            <a:ext cx="8229600" cy="5715000"/>
          </a:xfrm>
        </p:spPr>
        <p:txBody>
          <a:bodyPr>
            <a:noAutofit/>
          </a:bodyPr>
          <a:lstStyle/>
          <a:p>
            <a:pPr algn="r">
              <a:buNone/>
            </a:pPr>
            <a:r>
              <a:rPr lang="fa-IR" dirty="0" smtClean="0">
                <a:cs typeface="B Yagut" pitchFamily="2" charset="-78"/>
              </a:rPr>
              <a:t>انتظار می رود فراگیر در پایان این درس بتواند:</a:t>
            </a:r>
          </a:p>
          <a:p>
            <a:pPr algn="r">
              <a:buFont typeface="Arial" pitchFamily="34" charset="0"/>
              <a:buNone/>
            </a:pPr>
            <a:r>
              <a:rPr lang="fa-IR" dirty="0" smtClean="0">
                <a:cs typeface="B Yagut" pitchFamily="2" charset="-78"/>
              </a:rPr>
              <a:t>1- ژیاردیازیس را تعریف کند.</a:t>
            </a:r>
          </a:p>
          <a:p>
            <a:pPr algn="r">
              <a:buNone/>
            </a:pPr>
            <a:r>
              <a:rPr lang="fa-IR" dirty="0" smtClean="0">
                <a:cs typeface="B Yagut" pitchFamily="2" charset="-78"/>
              </a:rPr>
              <a:t>2- چگونگی انتشار ژیاردیازیس را توضیح دهد.</a:t>
            </a:r>
          </a:p>
          <a:p>
            <a:pPr algn="r">
              <a:buNone/>
            </a:pPr>
            <a:r>
              <a:rPr lang="fa-IR" dirty="0" smtClean="0">
                <a:cs typeface="B Yagut" pitchFamily="2" charset="-78"/>
              </a:rPr>
              <a:t>3-آلودگی به انگل ژیاردیازیس شرح دهد.</a:t>
            </a:r>
          </a:p>
          <a:p>
            <a:pPr algn="r">
              <a:buNone/>
            </a:pPr>
            <a:r>
              <a:rPr lang="fa-IR" dirty="0" smtClean="0">
                <a:cs typeface="B Yagut" pitchFamily="2" charset="-78"/>
              </a:rPr>
              <a:t>4-عامل عفونت ژیاردیازیس راتوضیح دهد.</a:t>
            </a:r>
          </a:p>
          <a:p>
            <a:pPr algn="r">
              <a:buNone/>
            </a:pPr>
            <a:r>
              <a:rPr lang="fa-IR" dirty="0" smtClean="0">
                <a:cs typeface="B Yagut" pitchFamily="2" charset="-78"/>
              </a:rPr>
              <a:t>5-دوره کمون ژیاردیازیس را شرح دهد.</a:t>
            </a:r>
          </a:p>
          <a:p>
            <a:pPr algn="r">
              <a:buNone/>
            </a:pPr>
            <a:r>
              <a:rPr lang="fa-IR" dirty="0" smtClean="0">
                <a:cs typeface="B Yagut" pitchFamily="2" charset="-78"/>
              </a:rPr>
              <a:t>6-درمان ژیاردیازیس را توضیح دهد</a:t>
            </a:r>
          </a:p>
          <a:p>
            <a:pPr algn="r">
              <a:buNone/>
            </a:pPr>
            <a:r>
              <a:rPr lang="fa-IR" dirty="0" smtClean="0">
                <a:cs typeface="B Yagut" pitchFamily="2" charset="-78"/>
              </a:rPr>
              <a:t>7- راههای  مراقبت و پیشگیری ژیاردیازیس را توضیح دهد.</a:t>
            </a:r>
          </a:p>
          <a:p>
            <a:pPr algn="r">
              <a:buFont typeface="Arial" pitchFamily="34" charset="0"/>
              <a:buNone/>
            </a:pPr>
            <a:endParaRPr lang="fa-IR" dirty="0" smtClean="0">
              <a:cs typeface="B Yagut" pitchFamily="2" charset="-78"/>
            </a:endParaRPr>
          </a:p>
          <a:p>
            <a:endParaRPr lang="fa-IR" dirty="0" smtClean="0">
              <a:cs typeface="B Yagut" pitchFamily="2" charset="-78"/>
            </a:endParaRPr>
          </a:p>
        </p:txBody>
      </p:sp>
      <p:pic>
        <p:nvPicPr>
          <p:cNvPr id="5" name="~PP1626.WAV">
            <a:hlinkClick r:id="" action="ppaction://media"/>
          </p:cNvPr>
          <p:cNvPicPr>
            <a:picLocks noRot="1" noChangeAspect="1"/>
          </p:cNvPicPr>
          <p:nvPr>
            <a:wavAudioFile r:embed="rId1" name="~PP1626.WAV"/>
          </p:nvPr>
        </p:nvPicPr>
        <p:blipFill>
          <a:blip r:embed="rId3" cstate="print"/>
          <a:stretch>
            <a:fillRect/>
          </a:stretch>
        </p:blipFill>
        <p:spPr>
          <a:xfrm>
            <a:off x="8696325" y="6410325"/>
            <a:ext cx="304800" cy="304800"/>
          </a:xfrm>
          <a:prstGeom prst="rect">
            <a:avLst/>
          </a:prstGeom>
        </p:spPr>
      </p:pic>
    </p:spTree>
  </p:cSld>
  <p:clrMapOvr>
    <a:masterClrMapping/>
  </p:clrMapOvr>
  <p:transition advTm="299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fa-IR" smtClean="0"/>
              <a:t>نظرات وپیشنهادات</a:t>
            </a:r>
            <a:endParaRPr lang="en-US" smtClean="0"/>
          </a:p>
        </p:txBody>
      </p:sp>
      <p:sp>
        <p:nvSpPr>
          <p:cNvPr id="48131" name="Content Placeholder 2"/>
          <p:cNvSpPr>
            <a:spLocks noGrp="1"/>
          </p:cNvSpPr>
          <p:nvPr>
            <p:ph idx="1"/>
          </p:nvPr>
        </p:nvSpPr>
        <p:spPr/>
        <p:txBody>
          <a:bodyPr/>
          <a:lstStyle/>
          <a:p>
            <a:pPr algn="r" eaLnBrk="1" hangingPunct="1">
              <a:buFont typeface="Arial" pitchFamily="34" charset="0"/>
              <a:buNone/>
            </a:pPr>
            <a:r>
              <a:rPr lang="fa-IR" dirty="0" smtClean="0">
                <a:hlinkClick r:id="rId3"/>
              </a:rPr>
              <a:t>لطفا نظرات وپیشنهادات خود پیرامون این مبحث رابه آدرس زیرارسال کنید.</a:t>
            </a:r>
          </a:p>
          <a:p>
            <a:pPr algn="r" eaLnBrk="1" hangingPunct="1">
              <a:buFont typeface="Arial" pitchFamily="34" charset="0"/>
              <a:buNone/>
            </a:pPr>
            <a:endParaRPr lang="fa-IR" dirty="0" smtClean="0">
              <a:hlinkClick r:id="rId3"/>
            </a:endParaRPr>
          </a:p>
          <a:p>
            <a:pPr algn="r" eaLnBrk="1" hangingPunct="1">
              <a:buFont typeface="Arial" pitchFamily="34" charset="0"/>
              <a:buNone/>
            </a:pPr>
            <a:r>
              <a:rPr lang="fa-IR" dirty="0" smtClean="0">
                <a:hlinkClick r:id="rId3"/>
              </a:rPr>
              <a:t>دانشگاه علوم پزشکی وخدمات بهداشتی درمانی زاهدان</a:t>
            </a:r>
          </a:p>
          <a:p>
            <a:pPr algn="r" eaLnBrk="1" hangingPunct="1">
              <a:buNone/>
            </a:pPr>
            <a:r>
              <a:rPr lang="en-US" dirty="0" smtClean="0">
                <a:hlinkClick r:id="rId3"/>
              </a:rPr>
              <a:t>Zahedan.behvarz@zaums.ac.ir</a:t>
            </a:r>
            <a:endParaRPr lang="fa-IR" dirty="0" smtClean="0">
              <a:hlinkClick r:id="rId3"/>
            </a:endParaRPr>
          </a:p>
        </p:txBody>
      </p:sp>
      <p:pic>
        <p:nvPicPr>
          <p:cNvPr id="4" name="~PP110.WAV">
            <a:hlinkClick r:id="" action="ppaction://media"/>
          </p:cNvPr>
          <p:cNvPicPr>
            <a:picLocks noRot="1" noChangeAspect="1"/>
          </p:cNvPicPr>
          <p:nvPr>
            <a:wavAudioFile r:embed="rId1" name="~PP110.WAV"/>
          </p:nvPr>
        </p:nvPicPr>
        <p:blipFill>
          <a:blip r:embed="rId4" cstate="print"/>
          <a:stretch>
            <a:fillRect/>
          </a:stretch>
        </p:blipFill>
        <p:spPr>
          <a:xfrm>
            <a:off x="8696325" y="6410325"/>
            <a:ext cx="304800" cy="304800"/>
          </a:xfrm>
          <a:prstGeom prst="rect">
            <a:avLst/>
          </a:prstGeom>
        </p:spPr>
      </p:pic>
    </p:spTree>
  </p:cSld>
  <p:clrMapOvr>
    <a:masterClrMapping/>
  </p:clrMapOvr>
  <p:transition advTm="49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a:noAutofit/>
          </a:bodyPr>
          <a:lstStyle/>
          <a:p>
            <a:pPr algn="r">
              <a:defRPr/>
            </a:pPr>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فهرست عناوین</a:t>
            </a:r>
            <a:br>
              <a:rPr lang="fa-IR" sz="4000" dirty="0" smtClean="0">
                <a:cs typeface="B Yagut" pitchFamily="2" charset="-78"/>
              </a:rPr>
            </a:br>
            <a:endParaRPr lang="fa-IR" sz="4000" dirty="0">
              <a:cs typeface="B Yagut" pitchFamily="2" charset="-78"/>
            </a:endParaRPr>
          </a:p>
        </p:txBody>
      </p:sp>
      <p:sp>
        <p:nvSpPr>
          <p:cNvPr id="6147" name="Content Placeholder 2"/>
          <p:cNvSpPr>
            <a:spLocks noGrp="1"/>
          </p:cNvSpPr>
          <p:nvPr>
            <p:ph idx="1"/>
          </p:nvPr>
        </p:nvSpPr>
        <p:spPr>
          <a:xfrm>
            <a:off x="1295400" y="1000125"/>
            <a:ext cx="6934200" cy="5429250"/>
          </a:xfrm>
        </p:spPr>
        <p:txBody>
          <a:bodyPr>
            <a:noAutofit/>
          </a:bodyPr>
          <a:lstStyle/>
          <a:p>
            <a:pPr algn="r">
              <a:buNone/>
            </a:pPr>
            <a:r>
              <a:rPr lang="fa-IR" dirty="0" smtClean="0">
                <a:cs typeface="B Yagut" pitchFamily="2" charset="-78"/>
              </a:rPr>
              <a:t>تعریف ژیاردیازیس</a:t>
            </a:r>
          </a:p>
          <a:p>
            <a:pPr algn="r">
              <a:buNone/>
            </a:pPr>
            <a:r>
              <a:rPr lang="fa-IR" dirty="0" smtClean="0">
                <a:cs typeface="B Yagut" pitchFamily="2" charset="-78"/>
              </a:rPr>
              <a:t>چگونگی انتشار ژیاردیازیس</a:t>
            </a:r>
          </a:p>
          <a:p>
            <a:pPr algn="r">
              <a:buNone/>
            </a:pPr>
            <a:r>
              <a:rPr lang="fa-IR" dirty="0" smtClean="0">
                <a:cs typeface="B Yagut" pitchFamily="2" charset="-78"/>
              </a:rPr>
              <a:t>آلودگی به انگل ژیاردیازیس</a:t>
            </a:r>
          </a:p>
          <a:p>
            <a:pPr algn="r">
              <a:buNone/>
            </a:pPr>
            <a:r>
              <a:rPr lang="fa-IR" dirty="0" smtClean="0">
                <a:cs typeface="B Yagut" pitchFamily="2" charset="-78"/>
              </a:rPr>
              <a:t>عامل عفونت ژیاردیازیس</a:t>
            </a:r>
          </a:p>
          <a:p>
            <a:pPr algn="r">
              <a:buNone/>
            </a:pPr>
            <a:r>
              <a:rPr lang="fa-IR" dirty="0" smtClean="0">
                <a:cs typeface="B Yagut" pitchFamily="2" charset="-78"/>
              </a:rPr>
              <a:t>دوره کمون ژیاردیازیس</a:t>
            </a:r>
          </a:p>
          <a:p>
            <a:pPr algn="r">
              <a:buNone/>
            </a:pPr>
            <a:r>
              <a:rPr lang="fa-IR" dirty="0" smtClean="0">
                <a:cs typeface="B Yagut" pitchFamily="2" charset="-78"/>
              </a:rPr>
              <a:t>درمان ژیاردیازیس</a:t>
            </a:r>
          </a:p>
          <a:p>
            <a:pPr algn="r">
              <a:buNone/>
            </a:pPr>
            <a:r>
              <a:rPr lang="fa-IR" dirty="0" smtClean="0">
                <a:cs typeface="B Yagut" pitchFamily="2" charset="-78"/>
              </a:rPr>
              <a:t>راههای  مراقبت و پیشگیری ژیاردیازیس</a:t>
            </a:r>
          </a:p>
          <a:p>
            <a:endParaRPr lang="fa-IR" dirty="0" smtClean="0">
              <a:cs typeface="B Yagut" pitchFamily="2" charset="-78"/>
            </a:endParaRPr>
          </a:p>
          <a:p>
            <a:endParaRPr lang="fa-IR" b="1" dirty="0" smtClean="0">
              <a:cs typeface="B Yagut" pitchFamily="2" charset="-78"/>
            </a:endParaRPr>
          </a:p>
        </p:txBody>
      </p:sp>
      <p:pic>
        <p:nvPicPr>
          <p:cNvPr id="4" name="~PP3866.WAV">
            <a:hlinkClick r:id="" action="ppaction://media"/>
          </p:cNvPr>
          <p:cNvPicPr>
            <a:picLocks noRot="1" noChangeAspect="1"/>
          </p:cNvPicPr>
          <p:nvPr>
            <a:wavAudioFile r:embed="rId1" name="~PP3866.WAV"/>
          </p:nvPr>
        </p:nvPicPr>
        <p:blipFill>
          <a:blip r:embed="rId3" cstate="print"/>
          <a:stretch>
            <a:fillRect/>
          </a:stretch>
        </p:blipFill>
        <p:spPr>
          <a:xfrm>
            <a:off x="8696325" y="6410325"/>
            <a:ext cx="304800" cy="304800"/>
          </a:xfrm>
          <a:prstGeom prst="rect">
            <a:avLst/>
          </a:prstGeom>
        </p:spPr>
      </p:pic>
    </p:spTree>
  </p:cSld>
  <p:clrMapOvr>
    <a:masterClrMapping/>
  </p:clrMapOvr>
  <p:transition advTm="160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011237"/>
          </a:xfrm>
        </p:spPr>
        <p:txBody>
          <a:bodyPr>
            <a:noAutofit/>
          </a:bodyPr>
          <a:lstStyle/>
          <a:p>
            <a:r>
              <a:rPr lang="fa-IR" dirty="0" smtClean="0">
                <a:cs typeface="B Yagut" pitchFamily="2" charset="-78"/>
              </a:rPr>
              <a:t/>
            </a:r>
            <a:br>
              <a:rPr lang="fa-IR" dirty="0" smtClean="0">
                <a:cs typeface="B Yagut" pitchFamily="2" charset="-78"/>
              </a:rPr>
            </a:br>
            <a:r>
              <a:rPr lang="fa-IR" sz="4000" dirty="0" smtClean="0">
                <a:cs typeface="B Yagut" pitchFamily="2" charset="-78"/>
              </a:rPr>
              <a:t>مقدمه</a:t>
            </a:r>
            <a:r>
              <a:rPr lang="fa-IR" dirty="0" smtClean="0">
                <a:cs typeface="B Yagut" pitchFamily="2" charset="-78"/>
              </a:rPr>
              <a:t/>
            </a:r>
            <a:br>
              <a:rPr lang="fa-IR" dirty="0" smtClean="0">
                <a:cs typeface="B Yagut" pitchFamily="2" charset="-78"/>
              </a:rPr>
            </a:br>
            <a:endParaRPr lang="fa-IR" dirty="0" smtClean="0"/>
          </a:p>
        </p:txBody>
      </p:sp>
      <p:sp>
        <p:nvSpPr>
          <p:cNvPr id="3" name="Content Placeholder 2"/>
          <p:cNvSpPr>
            <a:spLocks noGrp="1"/>
          </p:cNvSpPr>
          <p:nvPr>
            <p:ph idx="1"/>
          </p:nvPr>
        </p:nvSpPr>
        <p:spPr>
          <a:xfrm>
            <a:off x="214313" y="1357313"/>
            <a:ext cx="8572500" cy="4929187"/>
          </a:xfrm>
        </p:spPr>
        <p:txBody>
          <a:bodyPr>
            <a:noAutofit/>
          </a:bodyPr>
          <a:lstStyle/>
          <a:p>
            <a:pPr algn="r">
              <a:lnSpc>
                <a:spcPct val="150000"/>
              </a:lnSpc>
              <a:buNone/>
            </a:pPr>
            <a:r>
              <a:rPr lang="fa-IR" dirty="0" smtClean="0">
                <a:cs typeface="B Yagut" pitchFamily="2" charset="-78"/>
              </a:rPr>
              <a:t>  ژیاردیازیس یک بیماری اسهالی است که به‌وسیله تک‌یاخته انگلی به‌نام  ژیاردیا لامبلیا ایجاد می‌شود. این  تک یاخته را اولین بار لون‌هوک در سال 1681 میلادی در نمونه مدفوع اسهالی خود کشف کرد. وقتی فردی یا حیوانی به ژیاردیا آلوده شود انگل در روده باریک ساکن شده و از طریق مدفوع دفع می شود.</a:t>
            </a:r>
          </a:p>
          <a:p>
            <a:pPr algn="r">
              <a:lnSpc>
                <a:spcPct val="150000"/>
              </a:lnSpc>
              <a:buNone/>
            </a:pPr>
            <a:r>
              <a:rPr lang="fa-IR" dirty="0" smtClean="0">
                <a:cs typeface="B Yagut" pitchFamily="2" charset="-78"/>
              </a:rPr>
              <a:t> </a:t>
            </a:r>
          </a:p>
          <a:p>
            <a:pPr algn="r">
              <a:lnSpc>
                <a:spcPct val="150000"/>
              </a:lnSpc>
              <a:buNone/>
            </a:pPr>
            <a:r>
              <a:rPr lang="fa-IR" dirty="0" smtClean="0">
                <a:cs typeface="B Yagut" pitchFamily="2" charset="-78"/>
              </a:rPr>
              <a:t>  </a:t>
            </a:r>
          </a:p>
          <a:p>
            <a:pPr algn="r">
              <a:lnSpc>
                <a:spcPct val="150000"/>
              </a:lnSpc>
              <a:buNone/>
            </a:pPr>
            <a:r>
              <a:rPr lang="fa-IR" dirty="0" smtClean="0">
                <a:cs typeface="B Yagut" pitchFamily="2" charset="-78"/>
              </a:rPr>
              <a:t>  </a:t>
            </a:r>
          </a:p>
          <a:p>
            <a:pPr marL="274320" indent="-274320" algn="r" rtl="1" eaLnBrk="1" fontAlgn="auto" hangingPunct="1">
              <a:lnSpc>
                <a:spcPct val="150000"/>
              </a:lnSpc>
              <a:spcAft>
                <a:spcPts val="0"/>
              </a:spcAft>
              <a:buClr>
                <a:schemeClr val="accent3"/>
              </a:buClr>
              <a:buFont typeface="Arial" pitchFamily="34" charset="0"/>
              <a:buNone/>
              <a:defRPr/>
            </a:pPr>
            <a:endParaRPr lang="fa-IR" dirty="0">
              <a:cs typeface="B Yagut" pitchFamily="2" charset="-78"/>
            </a:endParaRPr>
          </a:p>
        </p:txBody>
      </p:sp>
      <p:pic>
        <p:nvPicPr>
          <p:cNvPr id="4" name="~PP975.WAV">
            <a:hlinkClick r:id="" action="ppaction://media"/>
          </p:cNvPr>
          <p:cNvPicPr>
            <a:picLocks noRot="1" noChangeAspect="1"/>
          </p:cNvPicPr>
          <p:nvPr>
            <a:wavAudioFile r:embed="rId1" name="~PP975.WAV"/>
          </p:nvPr>
        </p:nvPicPr>
        <p:blipFill>
          <a:blip r:embed="rId3" cstate="print"/>
          <a:stretch>
            <a:fillRect/>
          </a:stretch>
        </p:blipFill>
        <p:spPr>
          <a:xfrm>
            <a:off x="8696325" y="6410325"/>
            <a:ext cx="304800" cy="304800"/>
          </a:xfrm>
          <a:prstGeom prst="rect">
            <a:avLst/>
          </a:prstGeom>
        </p:spPr>
      </p:pic>
    </p:spTree>
  </p:cSld>
  <p:clrMapOvr>
    <a:masterClrMapping/>
  </p:clrMapOvr>
  <p:transition advTm="257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اشکال انگل ژیاردزیس </a:t>
            </a:r>
            <a:endParaRPr lang="fa-IR" sz="4000" dirty="0">
              <a:cs typeface="B Yagut" pitchFamily="2" charset="-78"/>
            </a:endParaRPr>
          </a:p>
        </p:txBody>
      </p:sp>
      <p:sp>
        <p:nvSpPr>
          <p:cNvPr id="3" name="Content Placeholder 2"/>
          <p:cNvSpPr>
            <a:spLocks noGrp="1"/>
          </p:cNvSpPr>
          <p:nvPr>
            <p:ph idx="1"/>
          </p:nvPr>
        </p:nvSpPr>
        <p:spPr>
          <a:xfrm>
            <a:off x="4191000" y="1600200"/>
            <a:ext cx="4648200" cy="4525963"/>
          </a:xfrm>
        </p:spPr>
        <p:txBody>
          <a:bodyPr>
            <a:noAutofit/>
          </a:bodyPr>
          <a:lstStyle/>
          <a:p>
            <a:pPr algn="r">
              <a:buNone/>
            </a:pPr>
            <a:r>
              <a:rPr lang="fa-IR" dirty="0" smtClean="0">
                <a:cs typeface="B Yagut" pitchFamily="2" charset="-78"/>
              </a:rPr>
              <a:t>انگل دارای دو شکل تروفوزوئیت </a:t>
            </a:r>
            <a:r>
              <a:rPr lang="en-US" dirty="0" smtClean="0">
                <a:cs typeface="B Yagut" pitchFamily="2" charset="-78"/>
              </a:rPr>
              <a:t>.</a:t>
            </a:r>
            <a:r>
              <a:rPr lang="fa-IR" dirty="0" smtClean="0">
                <a:cs typeface="B Yagut" pitchFamily="2" charset="-78"/>
              </a:rPr>
              <a:t>و کیست است تروفوزوئیت‌های ژیاردیا در بخش فوقانی روده کوچک و در تماس با مخاط زندگی می‌کنند. کیست شکل مقاوم انگل بوده و می‌تواند در خارج از بدن و در محیط تا ماهها زنده بماند.</a:t>
            </a:r>
            <a:endParaRPr lang="fa-IR" dirty="0"/>
          </a:p>
        </p:txBody>
      </p:sp>
      <p:pic>
        <p:nvPicPr>
          <p:cNvPr id="4" name="~PP1591.WAV">
            <a:hlinkClick r:id="" action="ppaction://media"/>
          </p:cNvPr>
          <p:cNvPicPr>
            <a:picLocks noRot="1" noChangeAspect="1"/>
          </p:cNvPicPr>
          <p:nvPr>
            <a:wavAudioFile r:embed="rId1" name="~PP1591.WAV"/>
          </p:nvPr>
        </p:nvPicPr>
        <p:blipFill>
          <a:blip r:embed="rId3" cstate="print"/>
          <a:stretch>
            <a:fillRect/>
          </a:stretch>
        </p:blipFill>
        <p:spPr>
          <a:xfrm>
            <a:off x="8696325" y="6410325"/>
            <a:ext cx="304800" cy="304800"/>
          </a:xfrm>
          <a:prstGeom prst="rect">
            <a:avLst/>
          </a:prstGeom>
        </p:spPr>
      </p:pic>
      <p:pic>
        <p:nvPicPr>
          <p:cNvPr id="16386" name="Picture 2" descr="C:\Users\behvarzi\Desktop\index.png"/>
          <p:cNvPicPr>
            <a:picLocks noChangeAspect="1" noChangeArrowheads="1"/>
          </p:cNvPicPr>
          <p:nvPr/>
        </p:nvPicPr>
        <p:blipFill>
          <a:blip r:embed="rId4" cstate="print"/>
          <a:srcRect/>
          <a:stretch>
            <a:fillRect/>
          </a:stretch>
        </p:blipFill>
        <p:spPr bwMode="auto">
          <a:xfrm>
            <a:off x="228601" y="1905000"/>
            <a:ext cx="3886200" cy="4267200"/>
          </a:xfrm>
          <a:prstGeom prst="rect">
            <a:avLst/>
          </a:prstGeom>
          <a:noFill/>
        </p:spPr>
      </p:pic>
    </p:spTree>
  </p:cSld>
  <p:clrMapOvr>
    <a:masterClrMapping/>
  </p:clrMapOvr>
  <p:transition advTm="169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اهمیت بیماری</a:t>
            </a:r>
            <a:endParaRPr lang="fa-IR" sz="4000" dirty="0">
              <a:cs typeface="B Yagut" pitchFamily="2" charset="-78"/>
            </a:endParaRPr>
          </a:p>
        </p:txBody>
      </p:sp>
      <p:sp>
        <p:nvSpPr>
          <p:cNvPr id="3" name="Content Placeholder 2"/>
          <p:cNvSpPr>
            <a:spLocks noGrp="1"/>
          </p:cNvSpPr>
          <p:nvPr>
            <p:ph idx="1"/>
          </p:nvPr>
        </p:nvSpPr>
        <p:spPr>
          <a:xfrm>
            <a:off x="457200" y="1447800"/>
            <a:ext cx="8229600" cy="4678363"/>
          </a:xfrm>
        </p:spPr>
        <p:txBody>
          <a:bodyPr>
            <a:noAutofit/>
          </a:bodyPr>
          <a:lstStyle/>
          <a:p>
            <a:pPr algn="r">
              <a:lnSpc>
                <a:spcPct val="150000"/>
              </a:lnSpc>
              <a:buNone/>
            </a:pPr>
            <a:r>
              <a:rPr lang="fa-IR" dirty="0" smtClean="0">
                <a:cs typeface="B Yagut" pitchFamily="2" charset="-78"/>
              </a:rPr>
              <a:t>این انگل در تمامی نقاط دنیا گزارش شده است و میزان آلودگی انسانها در مناطق مختلف جهان از 1 تا 25 درصد متفاوت می باشد و شیوع آن ارتباط مستقیم با عدم رعایت بهداشت و كمبود تسهیلات بهداشتی دارد. موارد آلودگی به ژیاردیا در مدارس ابتدایی، مهد كودك ها و پرورشگاهها بیشتر مشاهده می شود.</a:t>
            </a:r>
          </a:p>
          <a:p>
            <a:pPr algn="r">
              <a:lnSpc>
                <a:spcPct val="150000"/>
              </a:lnSpc>
            </a:pPr>
            <a:endParaRPr lang="fa-IR" dirty="0">
              <a:cs typeface="B Yagut" pitchFamily="2" charset="-78"/>
            </a:endParaRPr>
          </a:p>
        </p:txBody>
      </p:sp>
      <p:pic>
        <p:nvPicPr>
          <p:cNvPr id="4" name="~PP2654.WAV">
            <a:hlinkClick r:id="" action="ppaction://media"/>
          </p:cNvPr>
          <p:cNvPicPr>
            <a:picLocks noRot="1" noChangeAspect="1"/>
          </p:cNvPicPr>
          <p:nvPr>
            <a:wavAudioFile r:embed="rId1" name="~PP2654.WAV"/>
          </p:nvPr>
        </p:nvPicPr>
        <p:blipFill>
          <a:blip r:embed="rId3" cstate="print"/>
          <a:stretch>
            <a:fillRect/>
          </a:stretch>
        </p:blipFill>
        <p:spPr>
          <a:xfrm>
            <a:off x="8696325" y="6410325"/>
            <a:ext cx="304800" cy="304800"/>
          </a:xfrm>
          <a:prstGeom prst="rect">
            <a:avLst/>
          </a:prstGeom>
        </p:spPr>
      </p:pic>
    </p:spTree>
  </p:cSld>
  <p:clrMapOvr>
    <a:masterClrMapping/>
  </p:clrMapOvr>
  <p:transition advTm="296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itle 1"/>
          <p:cNvSpPr>
            <a:spLocks noGrp="1"/>
          </p:cNvSpPr>
          <p:nvPr>
            <p:ph type="title"/>
          </p:nvPr>
        </p:nvSpPr>
        <p:spPr/>
        <p:txBody>
          <a:bodyPr>
            <a:normAutofit/>
          </a:bodyPr>
          <a:lstStyle/>
          <a:p>
            <a:pPr algn="r" eaLnBrk="1" hangingPunct="1"/>
            <a:r>
              <a:rPr lang="fa-IR" sz="4000" dirty="0" smtClean="0">
                <a:cs typeface="B Yagut" pitchFamily="2" charset="-78"/>
              </a:rPr>
              <a:t> تعریف ژیاردیازیس</a:t>
            </a:r>
            <a:endParaRPr lang="en-US" dirty="0" smtClean="0">
              <a:cs typeface="B Yagut" pitchFamily="2" charset="-78"/>
            </a:endParaRPr>
          </a:p>
        </p:txBody>
      </p:sp>
      <p:sp>
        <p:nvSpPr>
          <p:cNvPr id="410627" name="Content Placeholder 2"/>
          <p:cNvSpPr>
            <a:spLocks noGrp="1"/>
          </p:cNvSpPr>
          <p:nvPr>
            <p:ph idx="1"/>
          </p:nvPr>
        </p:nvSpPr>
        <p:spPr/>
        <p:txBody>
          <a:bodyPr>
            <a:normAutofit/>
          </a:bodyPr>
          <a:lstStyle/>
          <a:p>
            <a:pPr algn="r" eaLnBrk="1" hangingPunct="1">
              <a:lnSpc>
                <a:spcPct val="200000"/>
              </a:lnSpc>
              <a:buNone/>
            </a:pPr>
            <a:r>
              <a:rPr lang="fa-IR" dirty="0" smtClean="0">
                <a:cs typeface="B Yagut" pitchFamily="2" charset="-78"/>
              </a:rPr>
              <a:t>یا اسها ل چرب عفونت تک یاخته ای از قسمتهای فوقانی روده باریک است ، که بیشتر اوقات بدون نشانه های بالینی می باشد.</a:t>
            </a:r>
            <a:endParaRPr lang="en-US" dirty="0" smtClean="0">
              <a:cs typeface="B Yagut" pitchFamily="2" charset="-78"/>
            </a:endParaRPr>
          </a:p>
        </p:txBody>
      </p:sp>
      <p:pic>
        <p:nvPicPr>
          <p:cNvPr id="4" name="~PP2819.WAV">
            <a:hlinkClick r:id="" action="ppaction://media"/>
          </p:cNvPr>
          <p:cNvPicPr>
            <a:picLocks noRot="1" noChangeAspect="1"/>
          </p:cNvPicPr>
          <p:nvPr>
            <a:wavAudioFile r:embed="rId1" name="~PP2819.WAV"/>
          </p:nvPr>
        </p:nvPicPr>
        <p:blipFill>
          <a:blip r:embed="rId3" cstate="print"/>
          <a:stretch>
            <a:fillRect/>
          </a:stretch>
        </p:blipFill>
        <p:spPr>
          <a:xfrm>
            <a:off x="8696325" y="6410325"/>
            <a:ext cx="304800" cy="304800"/>
          </a:xfrm>
          <a:prstGeom prst="rect">
            <a:avLst/>
          </a:prstGeom>
        </p:spPr>
      </p:pic>
    </p:spTree>
  </p:cSld>
  <p:clrMapOvr>
    <a:masterClrMapping/>
  </p:clrMapOvr>
  <p:transition advTm="123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itle 1"/>
          <p:cNvSpPr>
            <a:spLocks noGrp="1"/>
          </p:cNvSpPr>
          <p:nvPr>
            <p:ph type="title"/>
          </p:nvPr>
        </p:nvSpPr>
        <p:spPr/>
        <p:txBody>
          <a:bodyPr>
            <a:normAutofit/>
          </a:bodyPr>
          <a:lstStyle/>
          <a:p>
            <a:pPr algn="r" eaLnBrk="1" hangingPunct="1"/>
            <a:r>
              <a:rPr lang="fa-IR" sz="4000" dirty="0" smtClean="0">
                <a:cs typeface="B Yagut" pitchFamily="2" charset="-78"/>
              </a:rPr>
              <a:t>علائم ونشانه ها</a:t>
            </a:r>
            <a:endParaRPr lang="en-US" sz="4000" dirty="0" smtClean="0">
              <a:cs typeface="B Yagut" pitchFamily="2" charset="-78"/>
            </a:endParaRPr>
          </a:p>
        </p:txBody>
      </p:sp>
      <p:sp>
        <p:nvSpPr>
          <p:cNvPr id="411651" name="Content Placeholder 2"/>
          <p:cNvSpPr>
            <a:spLocks noGrp="1"/>
          </p:cNvSpPr>
          <p:nvPr>
            <p:ph idx="1"/>
          </p:nvPr>
        </p:nvSpPr>
        <p:spPr>
          <a:xfrm>
            <a:off x="457200" y="1295400"/>
            <a:ext cx="8229600" cy="4830763"/>
          </a:xfrm>
        </p:spPr>
        <p:txBody>
          <a:bodyPr>
            <a:noAutofit/>
          </a:bodyPr>
          <a:lstStyle/>
          <a:p>
            <a:pPr algn="r" eaLnBrk="1" hangingPunct="1">
              <a:lnSpc>
                <a:spcPct val="150000"/>
              </a:lnSpc>
              <a:buNone/>
            </a:pPr>
            <a:r>
              <a:rPr lang="fa-IR" dirty="0" smtClean="0">
                <a:cs typeface="B Yagut" pitchFamily="2" charset="-78"/>
              </a:rPr>
              <a:t>-اسهال مزمن و چرب</a:t>
            </a:r>
          </a:p>
          <a:p>
            <a:pPr algn="r" eaLnBrk="1" hangingPunct="1">
              <a:lnSpc>
                <a:spcPct val="150000"/>
              </a:lnSpc>
              <a:buNone/>
            </a:pPr>
            <a:r>
              <a:rPr lang="fa-IR" dirty="0" smtClean="0">
                <a:cs typeface="B Yagut" pitchFamily="2" charset="-78"/>
              </a:rPr>
              <a:t>- دفع چربی به همراه مدفوع</a:t>
            </a:r>
          </a:p>
          <a:p>
            <a:pPr algn="r" eaLnBrk="1" hangingPunct="1">
              <a:lnSpc>
                <a:spcPct val="150000"/>
              </a:lnSpc>
              <a:buNone/>
            </a:pPr>
            <a:r>
              <a:rPr lang="fa-IR" dirty="0" smtClean="0">
                <a:cs typeface="B Yagut" pitchFamily="2" charset="-78"/>
              </a:rPr>
              <a:t>-پف آلودگی صورت مبتلایان</a:t>
            </a:r>
          </a:p>
          <a:p>
            <a:pPr algn="r" eaLnBrk="1" hangingPunct="1">
              <a:lnSpc>
                <a:spcPct val="150000"/>
              </a:lnSpc>
              <a:buNone/>
            </a:pPr>
            <a:r>
              <a:rPr lang="fa-IR" dirty="0" smtClean="0">
                <a:cs typeface="B Yagut" pitchFamily="2" charset="-78"/>
              </a:rPr>
              <a:t>-دل پیچه و دردهای مبهم شکمی</a:t>
            </a:r>
          </a:p>
          <a:p>
            <a:pPr algn="r" eaLnBrk="1" hangingPunct="1">
              <a:lnSpc>
                <a:spcPct val="150000"/>
              </a:lnSpc>
              <a:buNone/>
            </a:pPr>
            <a:r>
              <a:rPr lang="fa-IR" dirty="0" smtClean="0">
                <a:cs typeface="B Yagut" pitchFamily="2" charset="-78"/>
              </a:rPr>
              <a:t>-  بامدفوع شل وچرب و کم رنگ ویا ویتامینها محلول در چربی پیش آید </a:t>
            </a:r>
          </a:p>
          <a:p>
            <a:pPr algn="r" eaLnBrk="1" hangingPunct="1">
              <a:lnSpc>
                <a:spcPct val="150000"/>
              </a:lnSpc>
            </a:pPr>
            <a:endParaRPr lang="en-US" dirty="0" smtClean="0">
              <a:cs typeface="B Yagut" pitchFamily="2" charset="-78"/>
            </a:endParaRPr>
          </a:p>
        </p:txBody>
      </p:sp>
      <p:pic>
        <p:nvPicPr>
          <p:cNvPr id="4" name="~PP4091.WAV">
            <a:hlinkClick r:id="" action="ppaction://media"/>
          </p:cNvPr>
          <p:cNvPicPr>
            <a:picLocks noRot="1" noChangeAspect="1"/>
          </p:cNvPicPr>
          <p:nvPr>
            <a:wavAudioFile r:embed="rId1" name="~PP4091.WAV"/>
          </p:nvPr>
        </p:nvPicPr>
        <p:blipFill>
          <a:blip r:embed="rId3" cstate="print"/>
          <a:stretch>
            <a:fillRect/>
          </a:stretch>
        </p:blipFill>
        <p:spPr>
          <a:xfrm>
            <a:off x="8696325" y="6410325"/>
            <a:ext cx="304800" cy="304800"/>
          </a:xfrm>
          <a:prstGeom prst="rect">
            <a:avLst/>
          </a:prstGeom>
        </p:spPr>
      </p:pic>
    </p:spTree>
  </p:cSld>
  <p:clrMapOvr>
    <a:masterClrMapping/>
  </p:clrMapOvr>
  <p:transition advTm="175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x062f__x0627__x0646__x0634__x06af__x0627__x0647_ xmlns="12fdc5dc-769e-4543-b10d-fbea3dac4417">زاهدان</_x062f__x0627__x0646__x0634__x06af__x0627__x0647_>
    <_x0646__x0648__x0639__x0020__x062d__x06cc__x0637__x0647_ xmlns="12fdc5dc-769e-4543-b10d-fbea3dac4417">بيماري‌هاي واگير</_x0646__x0648__x0639__x0020__x062d__x06cc__x0637__x0647_>
    <_x0646__x0648__x0639__x0020__x0641__x0627__x06cc__x0644_ xmlns="12fdc5dc-769e-4543-b10d-fbea3dac4417">پاورپوینت</_x0646__x0648__x0639__x0020__x0641__x0627__x06cc__x0644_>
    <_dlc_DocId xmlns="1047730d-92e1-4018-9084-d932fd3a7f58">5NN7CDR5NKU2-831-1163</_dlc_DocId>
    <_dlc_DocIdUrl xmlns="1047730d-92e1-4018-9084-d932fd3a7f58">
      <Url>http://www.health.gov.ir/hnd/_layouts/DocIdRedir.aspx?ID=5NN7CDR5NKU2-831-1163</Url>
      <Description>5NN7CDR5NKU2-831-1163</Description>
    </_dlc_DocIdUrl>
  </documentManagement>
</p:properties>
</file>

<file path=customXml/itemProps1.xml><?xml version="1.0" encoding="utf-8"?>
<ds:datastoreItem xmlns:ds="http://schemas.openxmlformats.org/officeDocument/2006/customXml" ds:itemID="{378DB3FD-1464-47C1-9D5C-0955E73B0FAC}">
  <ds:schemaRefs>
    <ds:schemaRef ds:uri="http://schemas.microsoft.com/sharepoint/v3/contenttype/forms"/>
  </ds:schemaRefs>
</ds:datastoreItem>
</file>

<file path=customXml/itemProps2.xml><?xml version="1.0" encoding="utf-8"?>
<ds:datastoreItem xmlns:ds="http://schemas.openxmlformats.org/officeDocument/2006/customXml" ds:itemID="{6420C052-D1FD-470C-BF35-7EB99C4ADCBD}">
  <ds:schemaRefs>
    <ds:schemaRef ds:uri="http://schemas.microsoft.com/sharepoint/events"/>
  </ds:schemaRefs>
</ds:datastoreItem>
</file>

<file path=customXml/itemProps3.xml><?xml version="1.0" encoding="utf-8"?>
<ds:datastoreItem xmlns:ds="http://schemas.openxmlformats.org/officeDocument/2006/customXml" ds:itemID="{378266D3-8EBE-47E8-B996-33CFA12666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12fdc5dc-769e-4543-b10d-fbea3dac4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DC479BD-451D-4998-BC64-A62195377743}">
  <ds:schemaRefs>
    <ds:schemaRef ds:uri="http://purl.org/dc/terms/"/>
    <ds:schemaRef ds:uri="http://schemas.microsoft.com/office/2006/metadata/properties"/>
    <ds:schemaRef ds:uri="http://schemas.microsoft.com/office/2006/documentManagement/types"/>
    <ds:schemaRef ds:uri="1047730d-92e1-4018-9084-d932fd3a7f58"/>
    <ds:schemaRef ds:uri="http://purl.org/dc/dcmitype/"/>
    <ds:schemaRef ds:uri="12fdc5dc-769e-4543-b10d-fbea3dac4417"/>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200</TotalTime>
  <Words>1118</Words>
  <Application>Microsoft Office PowerPoint</Application>
  <PresentationFormat>On-screen Show (4:3)</PresentationFormat>
  <Paragraphs>140</Paragraphs>
  <Slides>30</Slides>
  <Notes>0</Notes>
  <HiddenSlides>0</HiddenSlides>
  <MMClips>29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 Yagut</vt:lpstr>
      <vt:lpstr>Calibri</vt:lpstr>
      <vt:lpstr>Times New Roman</vt:lpstr>
      <vt:lpstr>Office Theme</vt:lpstr>
      <vt:lpstr>PowerPoint Presentation</vt:lpstr>
      <vt:lpstr>مشخصات سند</vt:lpstr>
      <vt:lpstr> اهداف آموزشی </vt:lpstr>
      <vt:lpstr> فهرست عناوین </vt:lpstr>
      <vt:lpstr> مقدمه </vt:lpstr>
      <vt:lpstr>اشکال انگل ژیاردزیس </vt:lpstr>
      <vt:lpstr>اهمیت بیماری</vt:lpstr>
      <vt:lpstr> تعریف ژیاردیازیس</vt:lpstr>
      <vt:lpstr>علائم ونشانه ها</vt:lpstr>
      <vt:lpstr>شیوع</vt:lpstr>
      <vt:lpstr>تشخیص</vt:lpstr>
      <vt:lpstr>PowerPoint Presentation</vt:lpstr>
      <vt:lpstr>روش انتقال ژیاردیا </vt:lpstr>
      <vt:lpstr>همه گیری محلی</vt:lpstr>
      <vt:lpstr>مهمترین عارضه بیماری</vt:lpstr>
      <vt:lpstr>PowerPoint Presentation</vt:lpstr>
      <vt:lpstr>افراددر معرض خطر</vt:lpstr>
      <vt:lpstr>حساسیت و مقاومت </vt:lpstr>
      <vt:lpstr>داروهای مورد استفاده در درمان ژیاردیا</vt:lpstr>
      <vt:lpstr>درمان ژیاردیا</vt:lpstr>
      <vt:lpstr>نکات مورد توجه در درمان ژیاردیازیس</vt:lpstr>
      <vt:lpstr>کنترل</vt:lpstr>
      <vt:lpstr>کنترل بیماران و تماسها </vt:lpstr>
      <vt:lpstr> مراﻗﺒﺖ و ﭘﯿﺸﮕﯿﺮی </vt:lpstr>
      <vt:lpstr>مراقبت وپیشگیری</vt:lpstr>
      <vt:lpstr>چهار مشخصه بیماریهای روده ای  </vt:lpstr>
      <vt:lpstr>خلاصه مطالب و نتیجه گیری </vt:lpstr>
      <vt:lpstr> تمرین نظری </vt:lpstr>
      <vt:lpstr>منابع</vt:lpstr>
      <vt:lpstr>نظرات وپیشنهادات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Giardia lamblia</dc:title>
  <dc:creator>Danesh</dc:creator>
  <cp:lastModifiedBy>Sima Jalali</cp:lastModifiedBy>
  <cp:revision>106</cp:revision>
  <dcterms:created xsi:type="dcterms:W3CDTF">2006-08-16T00:00:00Z</dcterms:created>
  <dcterms:modified xsi:type="dcterms:W3CDTF">2020-12-05T05:57:06Z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0x01010038EE485FB9274448B5E5B0FF0ECB3346</vt:lpwstr>
  </property>
  <property fmtid="{D5CDD505-2E9C-101B-9397-08002B2CF9AE}" pid="3" name="_dlc_DocIdItemGuid">
    <vt:lpwstr>80b59a73-8ad8-44ca-9b82-848bb1562ad9</vt:lpwstr>
  </property>
</Properties>
</file>